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0" r:id="rId5"/>
    <p:sldId id="303" r:id="rId6"/>
    <p:sldId id="321" r:id="rId7"/>
    <p:sldId id="312" r:id="rId8"/>
    <p:sldId id="333" r:id="rId9"/>
    <p:sldId id="324" r:id="rId10"/>
    <p:sldId id="327" r:id="rId11"/>
    <p:sldId id="339" r:id="rId12"/>
    <p:sldId id="329" r:id="rId13"/>
    <p:sldId id="340" r:id="rId14"/>
    <p:sldId id="341" r:id="rId15"/>
    <p:sldId id="342" r:id="rId16"/>
    <p:sldId id="343" r:id="rId17"/>
    <p:sldId id="334" r:id="rId18"/>
    <p:sldId id="344" r:id="rId19"/>
    <p:sldId id="345" r:id="rId20"/>
    <p:sldId id="346" r:id="rId21"/>
    <p:sldId id="34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pos="600" userDrawn="1">
          <p15:clr>
            <a:srgbClr val="A4A3A4"/>
          </p15:clr>
        </p15:guide>
        <p15:guide id="4" pos="4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308"/>
    <a:srgbClr val="1C4C3C"/>
    <a:srgbClr val="8FA971"/>
    <a:srgbClr val="F1EAE0"/>
    <a:srgbClr val="9F792F"/>
    <a:srgbClr val="785029"/>
    <a:srgbClr val="E3CEB2"/>
    <a:srgbClr val="648260"/>
    <a:srgbClr val="A49B37"/>
    <a:srgbClr val="006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0" autoAdjust="0"/>
    <p:restoredTop sz="94879" autoAdjust="0"/>
  </p:normalViewPr>
  <p:slideViewPr>
    <p:cSldViewPr snapToGrid="0" snapToObjects="1" showGuides="1">
      <p:cViewPr>
        <p:scale>
          <a:sx n="100" d="100"/>
          <a:sy n="100" d="100"/>
        </p:scale>
        <p:origin x="852" y="558"/>
      </p:cViewPr>
      <p:guideLst>
        <p:guide orient="horz" pos="1272"/>
        <p:guide pos="7056"/>
        <p:guide pos="600"/>
        <p:guide pos="45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397ADA-28FC-D95C-9949-C2600B76E8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638BB-B5C2-68A8-E3FA-52921DD002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7502F-DB6E-469A-9C44-FB8EDEF15CAD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222EB-9CD6-7377-B538-2102EE87F3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DFD59-EA45-6CD0-571D-72EF11B864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6A3EC-C558-4879-9E77-732F9A1F5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72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817FE1-3397-4E25-A0AD-CD1F478AA284}" type="datetimeFigureOut">
              <a:rPr lang="en-US" smtClean="0"/>
              <a:t>11/21/2024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3C4B0-A82C-497E-A667-41FFA619A4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109FC96-A524-9411-F587-93938397D05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2765" y="0"/>
            <a:ext cx="5409235" cy="6857999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2DDD5-B179-8D33-E206-E8EC18C6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2185416"/>
            <a:ext cx="6693408" cy="2084832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1" i="0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19809-9823-E5C1-322B-DCDB7769D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812" y="4504854"/>
            <a:ext cx="6391656" cy="475938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4CE57F-5479-CED7-E9B0-CE4C7D42F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5256" y="1517904"/>
            <a:ext cx="6254496" cy="42976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4217870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 és tartalo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368CE2E-3249-FEAA-35F7-F23895DA05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0" y="2377440"/>
            <a:ext cx="6867144" cy="38587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21AED7-4B5F-555E-55E1-3126E0E0B437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6E15A75-4600-D47B-7F47-3093E7B5F6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97AED1-4A22-3F95-CE27-D0D48AA867B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61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3163824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3913632"/>
            <a:ext cx="10305288" cy="174650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  <a:endParaRPr lang="en-US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7EB87-8CC8-597B-6EC9-8EBA60838A02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40036-C3C5-6C07-99C1-04B4835670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6AC08-6EB6-7F52-7F52-E874CCF1139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5836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2587752"/>
            <a:ext cx="10075672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5D9E6C-F9B9-D8DB-178E-4553780AA928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83E49A-BDF1-7E34-30FE-A4A45160F7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0355B-1B69-AD49-6AB0-3D194609B2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47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048" y="1060704"/>
            <a:ext cx="4069080" cy="190195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</a:defRPr>
            </a:lvl1pPr>
            <a:lvl2pPr marL="283464">
              <a:defRPr sz="1600">
                <a:solidFill>
                  <a:schemeClr val="bg1"/>
                </a:solidFill>
              </a:defRPr>
            </a:lvl2pPr>
            <a:lvl3pPr marL="566928">
              <a:defRPr sz="1400">
                <a:solidFill>
                  <a:schemeClr val="bg1"/>
                </a:solidFill>
              </a:defRPr>
            </a:lvl3pPr>
            <a:lvl4pPr marL="859536">
              <a:defRPr sz="1200">
                <a:solidFill>
                  <a:schemeClr val="bg1"/>
                </a:solidFill>
              </a:defRPr>
            </a:lvl4pPr>
            <a:lvl5pPr marL="115214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8162DF-463B-6273-87B0-C2199D9D10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557016"/>
            <a:ext cx="12192000" cy="3300984"/>
          </a:xfrm>
          <a:custGeom>
            <a:avLst/>
            <a:gdLst>
              <a:gd name="connsiteX0" fmla="*/ 11446035 w 12192000"/>
              <a:gd name="connsiteY0" fmla="*/ 2688904 h 3300984"/>
              <a:gd name="connsiteX1" fmla="*/ 11446035 w 12192000"/>
              <a:gd name="connsiteY1" fmla="*/ 2734623 h 3300984"/>
              <a:gd name="connsiteX2" fmla="*/ 11933120 w 12192000"/>
              <a:gd name="connsiteY2" fmla="*/ 2734623 h 3300984"/>
              <a:gd name="connsiteX3" fmla="*/ 11933120 w 12192000"/>
              <a:gd name="connsiteY3" fmla="*/ 2688904 h 3300984"/>
              <a:gd name="connsiteX4" fmla="*/ 0 w 12192000"/>
              <a:gd name="connsiteY4" fmla="*/ 0 h 3300984"/>
              <a:gd name="connsiteX5" fmla="*/ 12192000 w 12192000"/>
              <a:gd name="connsiteY5" fmla="*/ 0 h 3300984"/>
              <a:gd name="connsiteX6" fmla="*/ 12192000 w 12192000"/>
              <a:gd name="connsiteY6" fmla="*/ 3300984 h 3300984"/>
              <a:gd name="connsiteX7" fmla="*/ 0 w 12192000"/>
              <a:gd name="connsiteY7" fmla="*/ 3300984 h 330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00984">
                <a:moveTo>
                  <a:pt x="11446035" y="2688904"/>
                </a:moveTo>
                <a:lnTo>
                  <a:pt x="11446035" y="2734623"/>
                </a:lnTo>
                <a:lnTo>
                  <a:pt x="11933120" y="2734623"/>
                </a:lnTo>
                <a:lnTo>
                  <a:pt x="11933120" y="268890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00984"/>
                </a:lnTo>
                <a:lnTo>
                  <a:pt x="0" y="3300984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422ED3-8684-C41B-4675-BBDC2C8E5B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E6B05-7A34-DD4C-91AD-29F26B6F9C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84A137-9DB1-1EF0-305E-7DB76003BEE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362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204B-5F84-6245-AE72-7A8C5B731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AB472-C06F-6BEF-0C0E-65EA59CA7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ADE38-8A0A-0F93-DE98-1E3265816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E7A33-CA4E-DAED-6589-1B5DC61AC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ACFDC-DFA7-1C09-92B3-D574BA94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67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ABB4-22CD-17FF-907C-C72C3F1B5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3A82B-AB98-7510-5B1F-000D214C74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B29A9-FB61-93CF-3836-717038D2E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39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3EE89-1608-EDAC-C029-E4E550F00E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D47AD-6129-B223-8047-C719153A4C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31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89DB-50DC-20A4-2341-EC5E6AF6F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6305-7761-21B5-BED4-42833BBE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96E8B-F843-EF0E-F259-D3BA3F217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1237E1-6846-B0F5-86C9-7BC757AAC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D90CB2-96B7-2FE3-2F3A-4A4C704BB5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2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F0DBE-FBE3-E653-13B1-8A27023E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3429000"/>
            <a:ext cx="4242816" cy="235000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D0971A-C596-F81B-B6DF-4B71CD0427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0616" y="0"/>
            <a:ext cx="6501384" cy="6858000"/>
          </a:xfrm>
          <a:custGeom>
            <a:avLst/>
            <a:gdLst>
              <a:gd name="connsiteX0" fmla="*/ 5755419 w 6501384"/>
              <a:gd name="connsiteY0" fmla="*/ 6245920 h 6858000"/>
              <a:gd name="connsiteX1" fmla="*/ 5755419 w 6501384"/>
              <a:gd name="connsiteY1" fmla="*/ 6291639 h 6858000"/>
              <a:gd name="connsiteX2" fmla="*/ 6242504 w 6501384"/>
              <a:gd name="connsiteY2" fmla="*/ 6291639 h 6858000"/>
              <a:gd name="connsiteX3" fmla="*/ 6242504 w 6501384"/>
              <a:gd name="connsiteY3" fmla="*/ 6245920 h 6858000"/>
              <a:gd name="connsiteX4" fmla="*/ 0 w 6501384"/>
              <a:gd name="connsiteY4" fmla="*/ 0 h 6858000"/>
              <a:gd name="connsiteX5" fmla="*/ 6501384 w 6501384"/>
              <a:gd name="connsiteY5" fmla="*/ 0 h 6858000"/>
              <a:gd name="connsiteX6" fmla="*/ 6501384 w 6501384"/>
              <a:gd name="connsiteY6" fmla="*/ 6858000 h 6858000"/>
              <a:gd name="connsiteX7" fmla="*/ 0 w 650138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01384" h="6858000">
                <a:moveTo>
                  <a:pt x="5755419" y="6245920"/>
                </a:moveTo>
                <a:lnTo>
                  <a:pt x="5755419" y="6291639"/>
                </a:lnTo>
                <a:lnTo>
                  <a:pt x="6242504" y="6291639"/>
                </a:lnTo>
                <a:lnTo>
                  <a:pt x="6242504" y="6245920"/>
                </a:lnTo>
                <a:close/>
                <a:moveTo>
                  <a:pt x="0" y="0"/>
                </a:moveTo>
                <a:lnTo>
                  <a:pt x="6501384" y="0"/>
                </a:lnTo>
                <a:lnTo>
                  <a:pt x="65013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50D50-73C7-3F50-52F5-210AF03CEA5F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39096C-E86B-C5A9-1F2F-E4FD0552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3730752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89611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7E7FED9-E80E-C940-F98B-AB755EE20D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20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68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568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30AA8E2-6DF5-EF83-796A-52DC1B42BA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7739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9417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941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BD2F4CC-8E51-87CF-F79A-F27C3CEB56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67044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8640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86400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F7A8DA1D-6CC4-473F-2C8F-4BF59295EA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79891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14616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1461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0CEB3F3-5DF9-EBDA-0049-32F1E30883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26395" y="4325692"/>
            <a:ext cx="1289304" cy="813816"/>
          </a:xfrm>
        </p:spPr>
        <p:txBody>
          <a:bodyPr/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61120" y="4809744"/>
            <a:ext cx="1188720" cy="292608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51976" y="5248656"/>
            <a:ext cx="1627632" cy="104241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394748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647C7-955C-FC73-3737-298D139F2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20" y="1728216"/>
            <a:ext cx="5074920" cy="379476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199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4663440"/>
            <a:ext cx="4581144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17795E-6A15-8CD3-45F4-FE61964FD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6496" y="1185487"/>
            <a:ext cx="3557016" cy="1453896"/>
          </a:xfrm>
        </p:spPr>
        <p:txBody>
          <a:bodyPr anchor="b">
            <a:noAutofit/>
          </a:bodyPr>
          <a:lstStyle>
            <a:lvl1pPr marL="0" indent="0" algn="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lesson</a:t>
            </a:r>
          </a:p>
        </p:txBody>
      </p:sp>
    </p:spTree>
    <p:extLst>
      <p:ext uri="{BB962C8B-B14F-4D97-AF65-F5344CB8AC3E}">
        <p14:creationId xmlns:p14="http://schemas.microsoft.com/office/powerpoint/2010/main" val="292516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4567E9-2483-C330-76B4-52F75C9504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4032" y="1517904"/>
            <a:ext cx="4416552" cy="1572768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A5DB37-3750-510E-8CAA-D76AFD5CC5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8192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0CFB59-AAC5-2429-8ABD-5C7810D2F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A9653-6F42-EC48-B443-D3FF0CD0D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4032" y="3429000"/>
            <a:ext cx="4242816" cy="2350008"/>
          </a:xfrm>
        </p:spPr>
        <p:txBody>
          <a:bodyPr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B8C20-6DAD-D765-BC74-189D6F5065A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BF308-C3AC-92A2-F532-FF8180F4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274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23150"/>
            <a:ext cx="12192000" cy="2898648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364A7DC8-84BB-05AA-594A-2BDB0719556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7824" y="3328416"/>
            <a:ext cx="9957816" cy="40233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6090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2272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D2BB440-F01A-2C17-2EB1-29400B080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7064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7CA7A68-9715-41A2-960B-4A4FCA50B6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01000" y="4096512"/>
            <a:ext cx="1673352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6090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62272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C8E70445-8223-C947-41BD-B5232418DC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27064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0DEDB88-9B42-2A98-CCD8-509BAE5364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4535424"/>
            <a:ext cx="1673352" cy="1042416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3AD13A-778C-0B94-E890-F60B86ABB58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4822A-F2F6-6134-01C8-6CB9A884CDD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1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E9B473-9612-90C4-92F3-3DAB99570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745086ED-6566-AB9A-70A6-D9D2DB077F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9AD1-1029-1DE8-E36D-41EF92EDB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2587752"/>
            <a:ext cx="10213848" cy="314553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4F3A78-F067-8639-9E61-32AE80986E0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6007608"/>
            <a:ext cx="12192000" cy="850392"/>
          </a:xfrm>
          <a:custGeom>
            <a:avLst/>
            <a:gdLst>
              <a:gd name="connsiteX0" fmla="*/ 11446035 w 12192000"/>
              <a:gd name="connsiteY0" fmla="*/ 238312 h 850392"/>
              <a:gd name="connsiteX1" fmla="*/ 11446035 w 12192000"/>
              <a:gd name="connsiteY1" fmla="*/ 284031 h 850392"/>
              <a:gd name="connsiteX2" fmla="*/ 11933120 w 12192000"/>
              <a:gd name="connsiteY2" fmla="*/ 284031 h 850392"/>
              <a:gd name="connsiteX3" fmla="*/ 11933120 w 12192000"/>
              <a:gd name="connsiteY3" fmla="*/ 238312 h 850392"/>
              <a:gd name="connsiteX4" fmla="*/ 0 w 12192000"/>
              <a:gd name="connsiteY4" fmla="*/ 0 h 850392"/>
              <a:gd name="connsiteX5" fmla="*/ 12192000 w 12192000"/>
              <a:gd name="connsiteY5" fmla="*/ 0 h 850392"/>
              <a:gd name="connsiteX6" fmla="*/ 12192000 w 12192000"/>
              <a:gd name="connsiteY6" fmla="*/ 850392 h 850392"/>
              <a:gd name="connsiteX7" fmla="*/ 0 w 12192000"/>
              <a:gd name="connsiteY7" fmla="*/ 850392 h 850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850392">
                <a:moveTo>
                  <a:pt x="11446035" y="238312"/>
                </a:moveTo>
                <a:lnTo>
                  <a:pt x="11446035" y="284031"/>
                </a:lnTo>
                <a:lnTo>
                  <a:pt x="11933120" y="284031"/>
                </a:lnTo>
                <a:lnTo>
                  <a:pt x="11933120" y="23831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50392"/>
                </a:lnTo>
                <a:lnTo>
                  <a:pt x="0" y="85039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FD9871F-9716-E693-46E0-C82668C233A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3736" y="6276547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course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B6AA57-B313-9EB7-BDE7-E6B64F9104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0B8C45-3813-10BB-8CEE-B97E114209B1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2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BAF3EC-96ED-627A-D8DF-71B5521F8C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67856" y="0"/>
            <a:ext cx="5724144" cy="4224528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B294162-C98D-D8F6-47BD-4CE34B63F8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6611112" cy="1453896"/>
          </a:xfrm>
        </p:spPr>
        <p:txBody>
          <a:bodyPr anchor="b"/>
          <a:lstStyle>
            <a:lvl1pPr>
              <a:defRPr sz="5400" b="1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37955206-B899-8803-FDE5-D32B87390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59331-56CA-A5B3-ECFB-757CC5B9E3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824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2E6D84C-E8F7-4012-F33F-2BC73176DF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8888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BDAE69-C4D7-13B7-8424-76C2742E85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23376" y="2761488"/>
            <a:ext cx="2615184" cy="292608"/>
          </a:xfrm>
          <a:noFill/>
        </p:spPr>
        <p:txBody>
          <a:bodyPr/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1D1D906-0BC4-FEE6-C101-A96C691065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824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5C6931C-E330-4493-0643-D599756590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18888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F784D331-4EA8-7763-413A-D86421E774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23376" y="3264061"/>
            <a:ext cx="2615184" cy="2313779"/>
          </a:xfrm>
          <a:noFill/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D3EE34-4CB3-EFD4-CB18-2CBD6765A6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course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DE7B4-8792-03F9-C90E-BDC9932ABDA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4FA7FA-4022-3FA2-0E0E-0972860B87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087368"/>
            <a:ext cx="12192000" cy="2770632"/>
          </a:xfrm>
          <a:custGeom>
            <a:avLst/>
            <a:gdLst>
              <a:gd name="connsiteX0" fmla="*/ 11446035 w 12192000"/>
              <a:gd name="connsiteY0" fmla="*/ 2158552 h 2770632"/>
              <a:gd name="connsiteX1" fmla="*/ 11446035 w 12192000"/>
              <a:gd name="connsiteY1" fmla="*/ 2204271 h 2770632"/>
              <a:gd name="connsiteX2" fmla="*/ 11933120 w 12192000"/>
              <a:gd name="connsiteY2" fmla="*/ 2204271 h 2770632"/>
              <a:gd name="connsiteX3" fmla="*/ 11933120 w 12192000"/>
              <a:gd name="connsiteY3" fmla="*/ 2158552 h 2770632"/>
              <a:gd name="connsiteX4" fmla="*/ 0 w 12192000"/>
              <a:gd name="connsiteY4" fmla="*/ 0 h 2770632"/>
              <a:gd name="connsiteX5" fmla="*/ 12192000 w 12192000"/>
              <a:gd name="connsiteY5" fmla="*/ 0 h 2770632"/>
              <a:gd name="connsiteX6" fmla="*/ 12192000 w 12192000"/>
              <a:gd name="connsiteY6" fmla="*/ 2770632 h 2770632"/>
              <a:gd name="connsiteX7" fmla="*/ 0 w 12192000"/>
              <a:gd name="connsiteY7" fmla="*/ 2770632 h 2770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70632">
                <a:moveTo>
                  <a:pt x="11446035" y="2158552"/>
                </a:moveTo>
                <a:lnTo>
                  <a:pt x="11446035" y="2204271"/>
                </a:lnTo>
                <a:lnTo>
                  <a:pt x="11933120" y="2204271"/>
                </a:lnTo>
                <a:lnTo>
                  <a:pt x="11933120" y="215855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70632"/>
                </a:lnTo>
                <a:lnTo>
                  <a:pt x="0" y="2770632"/>
                </a:lnTo>
                <a:close/>
              </a:path>
            </a:pathLst>
          </a:custGeom>
        </p:spPr>
        <p:txBody>
          <a:bodyPr wrap="square" anchor="b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0577E-706F-A37B-4229-35D618DD2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7824" y="347472"/>
            <a:ext cx="3557016" cy="1453896"/>
          </a:xfrm>
        </p:spPr>
        <p:txBody>
          <a:bodyPr anchor="b"/>
          <a:lstStyle>
            <a:lvl1pPr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34838A-8B00-6F97-4B88-92382B1262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7824" y="1773936"/>
            <a:ext cx="4041648" cy="10620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32329-445D-026F-2751-7C7CC24FF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7608" y="1005840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5BFF6-ADF4-B12B-F366-E1E7F245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7608" y="1552792"/>
            <a:ext cx="4160520" cy="1576160"/>
          </a:xfrm>
        </p:spPr>
        <p:txBody>
          <a:bodyPr/>
          <a:lstStyle>
            <a:lvl1pPr marL="283464"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75745-3C47-7E04-1FD8-EC04C993F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7608" y="3438144"/>
            <a:ext cx="4160520" cy="292608"/>
          </a:xfrm>
        </p:spPr>
        <p:txBody>
          <a:bodyPr anchor="b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E07129-582E-5D7F-246C-5ABE714D4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07608" y="3985096"/>
            <a:ext cx="4160520" cy="1576160"/>
          </a:xfrm>
        </p:spPr>
        <p:txBody>
          <a:bodyPr/>
          <a:lstStyle>
            <a:lvl1pPr indent="-283464">
              <a:defRPr sz="1400">
                <a:solidFill>
                  <a:schemeClr val="bg1"/>
                </a:solidFill>
              </a:defRPr>
            </a:lvl1pPr>
            <a:lvl2pPr indent="-283464">
              <a:defRPr sz="1200">
                <a:solidFill>
                  <a:schemeClr val="bg1"/>
                </a:solidFill>
              </a:defRPr>
            </a:lvl2pPr>
            <a:lvl3pPr indent="-283464">
              <a:defRPr sz="1100">
                <a:solidFill>
                  <a:schemeClr val="bg1"/>
                </a:solidFill>
              </a:defRPr>
            </a:lvl3pPr>
            <a:lvl4pPr indent="-283464">
              <a:defRPr sz="1100">
                <a:solidFill>
                  <a:schemeClr val="bg1"/>
                </a:solidFill>
              </a:defRPr>
            </a:lvl4pPr>
            <a:lvl5pPr indent="-283464"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78AC046-3CF2-802F-750B-B70D9B89A3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9B26AA9-8344-BF2E-82C8-AF9EDF269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98DCFC-BBE6-A0EE-9253-E7AC8A49A023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33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B6D48-D20C-54AA-94F1-D8E933286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F663A-C2C8-12B2-AE7C-318452D5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6FC8-F25A-C087-965F-C86D7A663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736" y="6254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BFC1D-3B9C-EFD1-A014-1F648ADDB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7704" y="6181344"/>
            <a:ext cx="67056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900" b="1">
                <a:solidFill>
                  <a:schemeClr val="tx2">
                    <a:alpha val="78000"/>
                  </a:schemeClr>
                </a:solidFill>
              </a:defRPr>
            </a:lvl1pPr>
          </a:lstStyle>
          <a:p>
            <a:fld id="{8058A7CE-F400-7B46-9E16-10D36E8C32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176A5B-B081-E990-1FB5-4AE9CF7924C4}"/>
              </a:ext>
            </a:extLst>
          </p:cNvPr>
          <p:cNvSpPr/>
          <p:nvPr userDrawn="1"/>
        </p:nvSpPr>
        <p:spPr>
          <a:xfrm flipV="1">
            <a:off x="11446035" y="6245920"/>
            <a:ext cx="487085" cy="45719"/>
          </a:xfrm>
          <a:prstGeom prst="rect">
            <a:avLst/>
          </a:prstGeom>
          <a:solidFill>
            <a:srgbClr val="1C4C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5" r:id="rId3"/>
    <p:sldLayoutId id="2147483651" r:id="rId4"/>
    <p:sldLayoutId id="2147483661" r:id="rId5"/>
    <p:sldLayoutId id="2147483667" r:id="rId6"/>
    <p:sldLayoutId id="2147483666" r:id="rId7"/>
    <p:sldLayoutId id="2147483668" r:id="rId8"/>
    <p:sldLayoutId id="2147483653" r:id="rId9"/>
    <p:sldLayoutId id="2147483650" r:id="rId10"/>
    <p:sldLayoutId id="2147483662" r:id="rId11"/>
    <p:sldLayoutId id="2147483663" r:id="rId12"/>
    <p:sldLayoutId id="2147483664" r:id="rId13"/>
    <p:sldLayoutId id="2147483652" r:id="rId14"/>
    <p:sldLayoutId id="2147483654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859536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52144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44752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44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hyperlink" Target="http://www.telemetry.hu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info@telemetry.hu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lemetry.h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elemetry.h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8.jpg"/><Relationship Id="rId4" Type="http://schemas.openxmlformats.org/officeDocument/2006/relationships/hyperlink" Target="http://www.telemetry.h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www.telemetry.hu/" TargetMode="External"/><Relationship Id="rId4" Type="http://schemas.openxmlformats.org/officeDocument/2006/relationships/hyperlink" Target="mailto:info@telemetry.hu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www.telemetry.hu/" TargetMode="External"/><Relationship Id="rId4" Type="http://schemas.openxmlformats.org/officeDocument/2006/relationships/hyperlink" Target="mailto:info@telemetry.hu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elemetry.hu/" TargetMode="External"/><Relationship Id="rId5" Type="http://schemas.openxmlformats.org/officeDocument/2006/relationships/hyperlink" Target="mailto:info@telemetry.hu" TargetMode="Externa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metry.hu/" TargetMode="External"/><Relationship Id="rId2" Type="http://schemas.openxmlformats.org/officeDocument/2006/relationships/hyperlink" Target="mailto:info@telemetry.hu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telemetry.hu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://www.telemetry.hu/" TargetMode="External"/><Relationship Id="rId7" Type="http://schemas.openxmlformats.org/officeDocument/2006/relationships/image" Target="../media/image5.jpg"/><Relationship Id="rId2" Type="http://schemas.openxmlformats.org/officeDocument/2006/relationships/hyperlink" Target="mailto:info@telemetry.hu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telemetry.h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www.telemetry.hu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info@telemetry.hu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hyperlink" Target="http://www.telemetry.hu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mailto:info@telemetry.hu" TargetMode="External"/><Relationship Id="rId7" Type="http://schemas.openxmlformats.org/officeDocument/2006/relationships/image" Target="../media/image1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hyperlink" Target="http://www.telemetry.hu/" TargetMode="External"/><Relationship Id="rId9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.telemetry.hu/" TargetMode="Externa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hyperlink" Target="mailto:info@telemetry.hu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4.jpg"/><Relationship Id="rId4" Type="http://schemas.openxmlformats.org/officeDocument/2006/relationships/image" Target="../media/image14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emetry.hu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hyperlink" Target="http://www.telemetry.h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4C4AE0A3-4F59-6886-38BE-9CE9A377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AEB2A6-C71F-0538-4083-5C97297C2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803" y="1371600"/>
            <a:ext cx="7470490" cy="2438399"/>
          </a:xfrm>
        </p:spPr>
        <p:txBody>
          <a:bodyPr/>
          <a:lstStyle/>
          <a:p>
            <a:r>
              <a:rPr lang="hu-HU" sz="4000" dirty="0"/>
              <a:t>Újszerű automatizált rádiótelemetriás rendszer az etológiai és ökológiai kutatásokban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B60069-490F-6B34-EAD3-1DEC642BF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220" y="4555997"/>
            <a:ext cx="6254496" cy="1556005"/>
          </a:xfrm>
        </p:spPr>
        <p:txBody>
          <a:bodyPr/>
          <a:lstStyle/>
          <a:p>
            <a:r>
              <a:rPr lang="hu-HU" dirty="0"/>
              <a:t>Ifj. Wohlfart Richárd</a:t>
            </a:r>
          </a:p>
          <a:p>
            <a:r>
              <a:rPr lang="hu-HU" dirty="0"/>
              <a:t>Wohlfart Richárd</a:t>
            </a:r>
          </a:p>
          <a:p>
            <a:r>
              <a:rPr lang="hu-HU" dirty="0"/>
              <a:t>Miklós Ákos</a:t>
            </a:r>
          </a:p>
          <a:p>
            <a:endParaRPr lang="hu-HU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0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 descr="A képen szöveg, képernyőkép, sor, diagram látható&#10;&#10;Automatikusan generált leírás">
            <a:extLst>
              <a:ext uri="{FF2B5EF4-FFF2-40B4-BE49-F238E27FC236}">
                <a16:creationId xmlns:a16="http://schemas.microsoft.com/office/drawing/2014/main" id="{C11A947E-6BE9-F5F7-6031-0D1B3596E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226" y="1598398"/>
            <a:ext cx="5871017" cy="4019775"/>
          </a:xfrm>
          <a:prstGeom prst="rect">
            <a:avLst/>
          </a:prstGeom>
        </p:spPr>
      </p:pic>
      <p:grpSp>
        <p:nvGrpSpPr>
          <p:cNvPr id="45" name="Csoportba foglalás 44">
            <a:extLst>
              <a:ext uri="{FF2B5EF4-FFF2-40B4-BE49-F238E27FC236}">
                <a16:creationId xmlns:a16="http://schemas.microsoft.com/office/drawing/2014/main" id="{7DBEF922-82D4-D875-AA50-EA73E6917413}"/>
              </a:ext>
            </a:extLst>
          </p:cNvPr>
          <p:cNvGrpSpPr/>
          <p:nvPr/>
        </p:nvGrpSpPr>
        <p:grpSpPr>
          <a:xfrm>
            <a:off x="6897167" y="1633419"/>
            <a:ext cx="3545132" cy="4011636"/>
            <a:chOff x="6897167" y="1615016"/>
            <a:chExt cx="3545132" cy="4011636"/>
          </a:xfrm>
        </p:grpSpPr>
        <p:pic>
          <p:nvPicPr>
            <p:cNvPr id="18" name="Kép 17" descr="A képen köd, kültéri látható&#10;&#10;Automatikusan generált leírás">
              <a:extLst>
                <a:ext uri="{FF2B5EF4-FFF2-40B4-BE49-F238E27FC236}">
                  <a16:creationId xmlns:a16="http://schemas.microsoft.com/office/drawing/2014/main" id="{439C0EF6-7899-AF12-5082-CBBCB5ABF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651"/>
            <a:stretch/>
          </p:blipFill>
          <p:spPr>
            <a:xfrm>
              <a:off x="6897167" y="1615016"/>
              <a:ext cx="3545132" cy="4011636"/>
            </a:xfrm>
            <a:prstGeom prst="rect">
              <a:avLst/>
            </a:prstGeom>
          </p:spPr>
        </p:pic>
        <p:cxnSp>
          <p:nvCxnSpPr>
            <p:cNvPr id="35" name="Egyenes összekötő nyíllal 34">
              <a:extLst>
                <a:ext uri="{FF2B5EF4-FFF2-40B4-BE49-F238E27FC236}">
                  <a16:creationId xmlns:a16="http://schemas.microsoft.com/office/drawing/2014/main" id="{6BE72500-BBD8-4B69-C75E-D6F68723D7D7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8170821" y="4560782"/>
              <a:ext cx="1358402" cy="30445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Szövegdoboz 37">
              <a:extLst>
                <a:ext uri="{FF2B5EF4-FFF2-40B4-BE49-F238E27FC236}">
                  <a16:creationId xmlns:a16="http://schemas.microsoft.com/office/drawing/2014/main" id="{EEF7E08E-C674-6407-5EC1-0071C7C64E01}"/>
                </a:ext>
              </a:extLst>
            </p:cNvPr>
            <p:cNvSpPr txBox="1"/>
            <p:nvPr/>
          </p:nvSpPr>
          <p:spPr>
            <a:xfrm>
              <a:off x="8688679" y="3637452"/>
              <a:ext cx="1681088" cy="9233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hu-HU" dirty="0"/>
                <a:t>Környezeti fény, vagy IR szenzor</a:t>
              </a:r>
              <a:endParaRPr lang="en-US" dirty="0"/>
            </a:p>
          </p:txBody>
        </p:sp>
        <p:sp>
          <p:nvSpPr>
            <p:cNvPr id="44" name="Szövegdoboz 43">
              <a:extLst>
                <a:ext uri="{FF2B5EF4-FFF2-40B4-BE49-F238E27FC236}">
                  <a16:creationId xmlns:a16="http://schemas.microsoft.com/office/drawing/2014/main" id="{F07840E3-CC9A-A6B3-F10F-8AFEE6A727FD}"/>
                </a:ext>
              </a:extLst>
            </p:cNvPr>
            <p:cNvSpPr txBox="1"/>
            <p:nvPr/>
          </p:nvSpPr>
          <p:spPr>
            <a:xfrm>
              <a:off x="8719554" y="4816026"/>
              <a:ext cx="844138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hu-HU" sz="1400" dirty="0"/>
                <a:t>+20 mg</a:t>
              </a:r>
              <a:endParaRPr lang="en-US" sz="1400" dirty="0"/>
            </a:p>
          </p:txBody>
        </p:sp>
      </p:grpSp>
      <p:pic>
        <p:nvPicPr>
          <p:cNvPr id="46" name="Kép 45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B398A604-5E68-DC83-F149-3B9CFAD8949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pic>
        <p:nvPicPr>
          <p:cNvPr id="47" name="Kép 46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1968CEAF-1E52-8E9D-6EAB-B153FA9D03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pic>
        <p:nvPicPr>
          <p:cNvPr id="16" name="Kép 15" descr="A képen szöveg, képernyőkép, diagram, Grafika látható&#10;&#10;Automatikusan generált leírás">
            <a:extLst>
              <a:ext uri="{FF2B5EF4-FFF2-40B4-BE49-F238E27FC236}">
                <a16:creationId xmlns:a16="http://schemas.microsoft.com/office/drawing/2014/main" id="{3C53FF5A-0220-FFFF-82C5-91B7C1233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225" y="2086517"/>
            <a:ext cx="5871017" cy="304353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u-HU" dirty="0"/>
              <a:t>10</a:t>
            </a:r>
            <a:endParaRPr lang="en-US" dirty="0"/>
          </a:p>
        </p:txBody>
      </p:sp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59088CB1-3AE7-CF9C-8DA6-60AD2DD67F43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Szöveg helye 4">
            <a:extLst>
              <a:ext uri="{FF2B5EF4-FFF2-40B4-BE49-F238E27FC236}">
                <a16:creationId xmlns:a16="http://schemas.microsoft.com/office/drawing/2014/main" id="{2828C2EF-DB29-09B2-A968-01A6E5D9C275}"/>
              </a:ext>
            </a:extLst>
          </p:cNvPr>
          <p:cNvSpPr txBox="1">
            <a:spLocks/>
          </p:cNvSpPr>
          <p:nvPr/>
        </p:nvSpPr>
        <p:spPr>
          <a:xfrm>
            <a:off x="165084" y="1702189"/>
            <a:ext cx="5232169" cy="3453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Ismert az jeladó távolsága =&gt; megbecsülhető a vételi jelszint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Ha sokkal kisebb jelet veszünk ennél, akkor az állat valószínűleg föld alatt van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Ha erősebb a vártnál, akkor repül, vagy </a:t>
            </a:r>
            <a:r>
              <a:rPr lang="hu-HU" dirty="0" err="1"/>
              <a:t>magalati</a:t>
            </a:r>
            <a:r>
              <a:rPr lang="hu-HU" dirty="0"/>
              <a:t> ponton van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b="1" dirty="0"/>
              <a:t>Fényérzékelővel kiegészítve a jeladót</a:t>
            </a:r>
            <a:r>
              <a:rPr lang="hu-HU" dirty="0"/>
              <a:t>, plusz információt kapunk erről</a:t>
            </a:r>
            <a:endParaRPr lang="hu-HU" b="1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3B06E7-3E5C-7246-2BC9-82AB1DA29286}"/>
              </a:ext>
            </a:extLst>
          </p:cNvPr>
          <p:cNvSpPr txBox="1">
            <a:spLocks/>
          </p:cNvSpPr>
          <p:nvPr/>
        </p:nvSpPr>
        <p:spPr>
          <a:xfrm>
            <a:off x="389218" y="234493"/>
            <a:ext cx="10509441" cy="24841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hu-HU" dirty="0"/>
              <a:t>Föld felett vagy föld alatt?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2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A64BB2A0-80E3-69BC-DAC4-149F783584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pic>
        <p:nvPicPr>
          <p:cNvPr id="7" name="Kép 6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BB1242E9-9D16-6AFB-D3FD-2474AE49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u-HU" dirty="0"/>
              <a:t>11</a:t>
            </a:r>
            <a:endParaRPr lang="en-US" dirty="0"/>
          </a:p>
        </p:txBody>
      </p:sp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59088CB1-3AE7-CF9C-8DA6-60AD2DD67F43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Szöveg helye 4">
            <a:extLst>
              <a:ext uri="{FF2B5EF4-FFF2-40B4-BE49-F238E27FC236}">
                <a16:creationId xmlns:a16="http://schemas.microsoft.com/office/drawing/2014/main" id="{2828C2EF-DB29-09B2-A968-01A6E5D9C275}"/>
              </a:ext>
            </a:extLst>
          </p:cNvPr>
          <p:cNvSpPr txBox="1">
            <a:spLocks/>
          </p:cNvSpPr>
          <p:nvPr/>
        </p:nvSpPr>
        <p:spPr>
          <a:xfrm>
            <a:off x="165084" y="2349791"/>
            <a:ext cx="7047566" cy="3453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b="1" dirty="0"/>
              <a:t>Motiváció: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i="1" dirty="0"/>
              <a:t>„Hová tűnnek az állatok?”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Élethosszig tartó monitorozása kistestű állatoknak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Ritkán, évente </a:t>
            </a:r>
            <a:r>
              <a:rPr lang="hu-HU" dirty="0" err="1"/>
              <a:t>max</a:t>
            </a:r>
            <a:r>
              <a:rPr lang="hu-HU" dirty="0"/>
              <a:t>. néhányszor előforduló időszakok intenzív megfigyelése (párzási időszak)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Mozgáskörzetből kitörő mozgások, diszperzió, élőhely váltás, emberi tevékenység hatásának vizsgálata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3B06E7-3E5C-7246-2BC9-82AB1DA29286}"/>
              </a:ext>
            </a:extLst>
          </p:cNvPr>
          <p:cNvSpPr txBox="1">
            <a:spLocks/>
          </p:cNvSpPr>
          <p:nvPr/>
        </p:nvSpPr>
        <p:spPr>
          <a:xfrm>
            <a:off x="389218" y="234494"/>
            <a:ext cx="10509441" cy="1467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hu-HU" dirty="0"/>
              <a:t>Hosszú távú vizsgálatok kivitelezése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5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1FCCEC15-675C-BA14-E489-8F196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pic>
        <p:nvPicPr>
          <p:cNvPr id="7" name="Kép 6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76454956-797E-B747-F95B-A53C5C36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u-HU" dirty="0"/>
              <a:t>12</a:t>
            </a:r>
            <a:endParaRPr lang="en-US" dirty="0"/>
          </a:p>
        </p:txBody>
      </p:sp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59088CB1-3AE7-CF9C-8DA6-60AD2DD67F43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Szöveg helye 4">
            <a:extLst>
              <a:ext uri="{FF2B5EF4-FFF2-40B4-BE49-F238E27FC236}">
                <a16:creationId xmlns:a16="http://schemas.microsoft.com/office/drawing/2014/main" id="{2828C2EF-DB29-09B2-A968-01A6E5D9C275}"/>
              </a:ext>
            </a:extLst>
          </p:cNvPr>
          <p:cNvSpPr txBox="1">
            <a:spLocks/>
          </p:cNvSpPr>
          <p:nvPr/>
        </p:nvSpPr>
        <p:spPr>
          <a:xfrm>
            <a:off x="165084" y="2606165"/>
            <a:ext cx="7047566" cy="3453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b="1" dirty="0"/>
              <a:t>Potenciális megoldások: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Nagyobb energiaforrás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Kisebb adóteljesítmény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Napelem használata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Ritkább adás, naptár szerinti ütemezés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b="1" dirty="0"/>
              <a:t>Mindegyiknek vannak hátrányai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3B06E7-3E5C-7246-2BC9-82AB1DA29286}"/>
              </a:ext>
            </a:extLst>
          </p:cNvPr>
          <p:cNvSpPr txBox="1">
            <a:spLocks/>
          </p:cNvSpPr>
          <p:nvPr/>
        </p:nvSpPr>
        <p:spPr>
          <a:xfrm>
            <a:off x="389218" y="234494"/>
            <a:ext cx="10509441" cy="1467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hu-HU" dirty="0"/>
              <a:t>Hosszú távú vizsgálatok kivitelezése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4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F84101F3-3FDD-1D62-8D95-AF2C338211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pic>
        <p:nvPicPr>
          <p:cNvPr id="17" name="Kép 16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621FF9AB-7C22-87B9-CE67-B441CF22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u-HU" dirty="0"/>
              <a:t>13</a:t>
            </a:r>
            <a:endParaRPr lang="en-US" dirty="0"/>
          </a:p>
        </p:txBody>
      </p:sp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59088CB1-3AE7-CF9C-8DA6-60AD2DD67F43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Szöveg helye 4">
            <a:extLst>
              <a:ext uri="{FF2B5EF4-FFF2-40B4-BE49-F238E27FC236}">
                <a16:creationId xmlns:a16="http://schemas.microsoft.com/office/drawing/2014/main" id="{2828C2EF-DB29-09B2-A968-01A6E5D9C275}"/>
              </a:ext>
            </a:extLst>
          </p:cNvPr>
          <p:cNvSpPr txBox="1">
            <a:spLocks/>
          </p:cNvSpPr>
          <p:nvPr/>
        </p:nvSpPr>
        <p:spPr>
          <a:xfrm>
            <a:off x="165084" y="2187421"/>
            <a:ext cx="5141854" cy="3453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b="1" dirty="0"/>
              <a:t>Megoldásunk a problémára: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Távolról történő bekapcsolás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A bekapcsolást követően egy adott program szerint működik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Választható többféle működési program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A program végén automatikusan hibernál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Hibernáció: nagyon kis fogyasztású állapot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~1-5g adó =&gt; 2-8 év készenléti idő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3B06E7-3E5C-7246-2BC9-82AB1DA29286}"/>
              </a:ext>
            </a:extLst>
          </p:cNvPr>
          <p:cNvSpPr txBox="1">
            <a:spLocks/>
          </p:cNvSpPr>
          <p:nvPr/>
        </p:nvSpPr>
        <p:spPr>
          <a:xfrm>
            <a:off x="389218" y="234494"/>
            <a:ext cx="10509441" cy="1467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hu-HU" dirty="0"/>
              <a:t>Hosszú távú vizsgálatok kivitelezése</a:t>
            </a:r>
            <a:endParaRPr lang="en-US" dirty="0"/>
          </a:p>
        </p:txBody>
      </p: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4C9762DE-A285-3640-3C33-EC5FEA743515}"/>
              </a:ext>
            </a:extLst>
          </p:cNvPr>
          <p:cNvGrpSpPr/>
          <p:nvPr/>
        </p:nvGrpSpPr>
        <p:grpSpPr>
          <a:xfrm>
            <a:off x="6378465" y="1484463"/>
            <a:ext cx="4271110" cy="4768420"/>
            <a:chOff x="6378465" y="1484463"/>
            <a:chExt cx="4271110" cy="4768420"/>
          </a:xfrm>
        </p:grpSpPr>
        <p:pic>
          <p:nvPicPr>
            <p:cNvPr id="13" name="Kép 12" descr="A képen kígyó látható&#10;&#10;Automatikusan generált leírás">
              <a:extLst>
                <a:ext uri="{FF2B5EF4-FFF2-40B4-BE49-F238E27FC236}">
                  <a16:creationId xmlns:a16="http://schemas.microsoft.com/office/drawing/2014/main" id="{ADFA88F1-3BF9-D1E8-D060-B74F10297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8169" y="1484463"/>
              <a:ext cx="2757323" cy="427274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sp>
          <p:nvSpPr>
            <p:cNvPr id="14" name="Élőláb helye 15">
              <a:extLst>
                <a:ext uri="{FF2B5EF4-FFF2-40B4-BE49-F238E27FC236}">
                  <a16:creationId xmlns:a16="http://schemas.microsoft.com/office/drawing/2014/main" id="{D46A7D9C-FC26-A508-E10D-ECA0AAFB2EF0}"/>
                </a:ext>
              </a:extLst>
            </p:cNvPr>
            <p:cNvSpPr txBox="1">
              <a:spLocks/>
            </p:cNvSpPr>
            <p:nvPr/>
          </p:nvSpPr>
          <p:spPr>
            <a:xfrm>
              <a:off x="6378465" y="5887758"/>
              <a:ext cx="4271110" cy="36512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hu-HU" sz="1200" dirty="0">
                  <a:solidFill>
                    <a:schemeClr val="bg1"/>
                  </a:solidFill>
                </a:rPr>
                <a:t>Rákosi viperába beültetett távolról aktiválható jeladó, </a:t>
              </a:r>
              <a:r>
                <a:rPr lang="hu-HU" sz="1200" dirty="0" err="1">
                  <a:solidFill>
                    <a:schemeClr val="bg1"/>
                  </a:solidFill>
                </a:rPr>
                <a:t>Halpern</a:t>
              </a:r>
              <a:r>
                <a:rPr lang="hu-HU" sz="1200" dirty="0">
                  <a:solidFill>
                    <a:schemeClr val="bg1"/>
                  </a:solidFill>
                </a:rPr>
                <a:t> Bálint, Rákosi vipera védelmi program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4ABE4C2C-69A4-DE74-F54D-378CBF69E8E5}"/>
              </a:ext>
            </a:extLst>
          </p:cNvPr>
          <p:cNvGrpSpPr/>
          <p:nvPr/>
        </p:nvGrpSpPr>
        <p:grpSpPr>
          <a:xfrm>
            <a:off x="6897167" y="1615016"/>
            <a:ext cx="3545132" cy="4011636"/>
            <a:chOff x="6897167" y="1615016"/>
            <a:chExt cx="3545132" cy="4011636"/>
          </a:xfrm>
        </p:grpSpPr>
        <p:pic>
          <p:nvPicPr>
            <p:cNvPr id="7" name="Kép 6" descr="A képen köd, kültéri látható&#10;&#10;Automatikusan generált leírás">
              <a:extLst>
                <a:ext uri="{FF2B5EF4-FFF2-40B4-BE49-F238E27FC236}">
                  <a16:creationId xmlns:a16="http://schemas.microsoft.com/office/drawing/2014/main" id="{E2B6694F-B102-2C33-A759-4B7DFACAC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651"/>
            <a:stretch/>
          </p:blipFill>
          <p:spPr>
            <a:xfrm>
              <a:off x="6897167" y="1615016"/>
              <a:ext cx="3545132" cy="4011636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cxnSp>
          <p:nvCxnSpPr>
            <p:cNvPr id="8" name="Egyenes összekötő nyíllal 7">
              <a:extLst>
                <a:ext uri="{FF2B5EF4-FFF2-40B4-BE49-F238E27FC236}">
                  <a16:creationId xmlns:a16="http://schemas.microsoft.com/office/drawing/2014/main" id="{F87C903D-B5ED-0074-7F16-E49032ADD9A4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8109959" y="4092242"/>
              <a:ext cx="1319129" cy="76176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5166E4E1-C2F5-26FA-5A9E-B7960BBF0DE2}"/>
                </a:ext>
              </a:extLst>
            </p:cNvPr>
            <p:cNvSpPr txBox="1"/>
            <p:nvPr/>
          </p:nvSpPr>
          <p:spPr>
            <a:xfrm>
              <a:off x="8782683" y="3722910"/>
              <a:ext cx="1292809" cy="3693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hu-HU" dirty="0"/>
                <a:t>Rádióvevő</a:t>
              </a:r>
              <a:endParaRPr lang="en-US" dirty="0"/>
            </a:p>
          </p:txBody>
        </p:sp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02611D03-A5DE-6043-C6CE-A43423239D18}"/>
                </a:ext>
              </a:extLst>
            </p:cNvPr>
            <p:cNvSpPr txBox="1"/>
            <p:nvPr/>
          </p:nvSpPr>
          <p:spPr>
            <a:xfrm>
              <a:off x="8813130" y="4470789"/>
              <a:ext cx="844138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hu-HU" sz="1400" dirty="0"/>
                <a:t>+50 mg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438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73EE9B6-1D9A-5017-B291-4CC6BCF88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9EA821F-2DCD-9CA0-145B-26175EFFE003}"/>
              </a:ext>
            </a:extLst>
          </p:cNvPr>
          <p:cNvSpPr txBox="1">
            <a:spLocks/>
          </p:cNvSpPr>
          <p:nvPr/>
        </p:nvSpPr>
        <p:spPr>
          <a:xfrm>
            <a:off x="1659178" y="86147"/>
            <a:ext cx="8873643" cy="10477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hu-HU" sz="3600" dirty="0">
                <a:solidFill>
                  <a:srgbClr val="1C4C3C"/>
                </a:solidFill>
              </a:rPr>
              <a:t>Az adó távolról való aktiválása kézi vevős keresés esetében</a:t>
            </a:r>
            <a:endParaRPr lang="en-US" sz="3600" dirty="0">
              <a:solidFill>
                <a:srgbClr val="1C4C3C"/>
              </a:solidFill>
            </a:endParaRPr>
          </a:p>
        </p:txBody>
      </p:sp>
      <p:pic>
        <p:nvPicPr>
          <p:cNvPr id="11" name="Kép 10" descr="A képen vázlat, rajz, Gyermekrajz, illusztráció látható&#10;&#10;Automatikusan generált leírás">
            <a:extLst>
              <a:ext uri="{FF2B5EF4-FFF2-40B4-BE49-F238E27FC236}">
                <a16:creationId xmlns:a16="http://schemas.microsoft.com/office/drawing/2014/main" id="{5F8F7ADC-2D7D-58F7-9BAF-37141B48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1" y="2011716"/>
            <a:ext cx="5852160" cy="3291840"/>
          </a:xfrm>
          <a:prstGeom prst="rect">
            <a:avLst/>
          </a:prstGeom>
        </p:spPr>
      </p:pic>
      <p:pic>
        <p:nvPicPr>
          <p:cNvPr id="13" name="Kép 12" descr="A képen vázlat, rajz, művészet, illusztráció látható&#10;&#10;Automatikusan generált leírás">
            <a:extLst>
              <a:ext uri="{FF2B5EF4-FFF2-40B4-BE49-F238E27FC236}">
                <a16:creationId xmlns:a16="http://schemas.microsoft.com/office/drawing/2014/main" id="{694DBB48-0DB0-06D6-86C1-7E5344436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799" y="2011716"/>
            <a:ext cx="5852160" cy="3291840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938C82B1-EFC2-594C-4E0A-01BBBBD4FA56}"/>
              </a:ext>
            </a:extLst>
          </p:cNvPr>
          <p:cNvSpPr txBox="1"/>
          <p:nvPr/>
        </p:nvSpPr>
        <p:spPr>
          <a:xfrm rot="528162">
            <a:off x="2358253" y="3315358"/>
            <a:ext cx="2265481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Bekapcsoló jel,</a:t>
            </a:r>
          </a:p>
          <a:p>
            <a:r>
              <a:rPr lang="hu-HU" b="1" dirty="0">
                <a:solidFill>
                  <a:srgbClr val="00B050"/>
                </a:solidFill>
              </a:rPr>
              <a:t>Program kiválasztás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43007789-6EA6-D413-015C-1F8E23A0D7E2}"/>
              </a:ext>
            </a:extLst>
          </p:cNvPr>
          <p:cNvSpPr txBox="1"/>
          <p:nvPr/>
        </p:nvSpPr>
        <p:spPr>
          <a:xfrm rot="284945">
            <a:off x="9006540" y="3501121"/>
            <a:ext cx="176903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2308"/>
                </a:solidFill>
              </a:rPr>
              <a:t>Adás program szerint</a:t>
            </a:r>
            <a:endParaRPr lang="en-US" b="1" dirty="0">
              <a:solidFill>
                <a:srgbClr val="FF2308"/>
              </a:solidFill>
            </a:endParaRPr>
          </a:p>
        </p:txBody>
      </p:sp>
      <p:sp>
        <p:nvSpPr>
          <p:cNvPr id="18" name="Élőláb helye 15">
            <a:extLst>
              <a:ext uri="{FF2B5EF4-FFF2-40B4-BE49-F238E27FC236}">
                <a16:creationId xmlns:a16="http://schemas.microsoft.com/office/drawing/2014/main" id="{111696F7-72AF-B72F-BE86-EAEF32F0E9E9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u-HU" sz="14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400" dirty="0">
                <a:solidFill>
                  <a:schemeClr val="tx2"/>
                </a:solidFill>
              </a:rPr>
              <a:t>  |  </a:t>
            </a:r>
            <a:r>
              <a:rPr lang="hu-HU" sz="14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400" dirty="0">
                <a:solidFill>
                  <a:schemeClr val="tx2"/>
                </a:solidFill>
              </a:rPr>
              <a:t>  |  Wohlfart Richárd 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834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73EE9B6-1D9A-5017-B291-4CC6BCF88C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B9EA821F-2DCD-9CA0-145B-26175EFFE003}"/>
              </a:ext>
            </a:extLst>
          </p:cNvPr>
          <p:cNvSpPr txBox="1">
            <a:spLocks/>
          </p:cNvSpPr>
          <p:nvPr/>
        </p:nvSpPr>
        <p:spPr>
          <a:xfrm>
            <a:off x="2014583" y="86147"/>
            <a:ext cx="8069454" cy="10477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hu-HU" sz="3600" dirty="0">
                <a:solidFill>
                  <a:srgbClr val="1C4C3C"/>
                </a:solidFill>
              </a:rPr>
              <a:t>Az adó távolról való aktiválása automatizált rendszer esetében</a:t>
            </a:r>
            <a:endParaRPr lang="en-US" sz="3600" dirty="0">
              <a:solidFill>
                <a:srgbClr val="1C4C3C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F8F7ADC-2D7D-58F7-9BAF-37141B48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41" y="2011716"/>
            <a:ext cx="5852160" cy="329184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694DBB48-0DB0-06D6-86C1-7E5344436B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17799" y="2011716"/>
            <a:ext cx="5852160" cy="3291840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938C82B1-EFC2-594C-4E0A-01BBBBD4FA56}"/>
              </a:ext>
            </a:extLst>
          </p:cNvPr>
          <p:cNvSpPr txBox="1"/>
          <p:nvPr/>
        </p:nvSpPr>
        <p:spPr>
          <a:xfrm rot="174776">
            <a:off x="2272796" y="3479101"/>
            <a:ext cx="2265481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Bekapcsoló jel,</a:t>
            </a:r>
          </a:p>
          <a:p>
            <a:r>
              <a:rPr lang="hu-HU" b="1" dirty="0">
                <a:solidFill>
                  <a:srgbClr val="00B050"/>
                </a:solidFill>
              </a:rPr>
              <a:t>Program kiválasztás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43007789-6EA6-D413-015C-1F8E23A0D7E2}"/>
              </a:ext>
            </a:extLst>
          </p:cNvPr>
          <p:cNvSpPr txBox="1"/>
          <p:nvPr/>
        </p:nvSpPr>
        <p:spPr>
          <a:xfrm rot="708397">
            <a:off x="8359363" y="3184928"/>
            <a:ext cx="1769032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2308"/>
                </a:solidFill>
              </a:rPr>
              <a:t>Adás program szerint</a:t>
            </a:r>
            <a:endParaRPr lang="en-US" b="1" dirty="0">
              <a:solidFill>
                <a:srgbClr val="FF2308"/>
              </a:solidFill>
            </a:endParaRPr>
          </a:p>
        </p:txBody>
      </p:sp>
      <p:sp>
        <p:nvSpPr>
          <p:cNvPr id="6" name="Élőláb helye 15">
            <a:extLst>
              <a:ext uri="{FF2B5EF4-FFF2-40B4-BE49-F238E27FC236}">
                <a16:creationId xmlns:a16="http://schemas.microsoft.com/office/drawing/2014/main" id="{9871A624-A3C0-4EE9-D304-53244D3CDD88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u-HU" sz="14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400" dirty="0">
                <a:solidFill>
                  <a:schemeClr val="tx2"/>
                </a:solidFill>
              </a:rPr>
              <a:t>  |  </a:t>
            </a:r>
            <a:r>
              <a:rPr lang="hu-HU" sz="1400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400" dirty="0">
                <a:solidFill>
                  <a:schemeClr val="tx2"/>
                </a:solidFill>
              </a:rPr>
              <a:t>  |  Wohlfart Richárd 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332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E9BA9DF5-7FAD-0BCC-350E-4DD7881CBED5}"/>
              </a:ext>
            </a:extLst>
          </p:cNvPr>
          <p:cNvGrpSpPr/>
          <p:nvPr/>
        </p:nvGrpSpPr>
        <p:grpSpPr>
          <a:xfrm>
            <a:off x="6660928" y="1594890"/>
            <a:ext cx="5141854" cy="4359852"/>
            <a:chOff x="6660928" y="1594890"/>
            <a:chExt cx="5141854" cy="4359852"/>
          </a:xfrm>
        </p:grpSpPr>
        <p:sp>
          <p:nvSpPr>
            <p:cNvPr id="14" name="Élőláb helye 15">
              <a:extLst>
                <a:ext uri="{FF2B5EF4-FFF2-40B4-BE49-F238E27FC236}">
                  <a16:creationId xmlns:a16="http://schemas.microsoft.com/office/drawing/2014/main" id="{D46A7D9C-FC26-A508-E10D-ECA0AAFB2EF0}"/>
                </a:ext>
              </a:extLst>
            </p:cNvPr>
            <p:cNvSpPr txBox="1">
              <a:spLocks/>
            </p:cNvSpPr>
            <p:nvPr/>
          </p:nvSpPr>
          <p:spPr>
            <a:xfrm>
              <a:off x="6660928" y="5496701"/>
              <a:ext cx="5141854" cy="458041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hu-HU" sz="1200" dirty="0" err="1">
                  <a:solidFill>
                    <a:schemeClr val="bg1"/>
                  </a:solidFill>
                </a:rPr>
                <a:t>Halpern</a:t>
              </a:r>
              <a:r>
                <a:rPr lang="hu-HU" sz="1200" dirty="0">
                  <a:solidFill>
                    <a:schemeClr val="bg1"/>
                  </a:solidFill>
                </a:rPr>
                <a:t> Bálint, Rákosi vipera védelmi program,</a:t>
              </a:r>
            </a:p>
            <a:p>
              <a:pPr algn="r"/>
              <a:r>
                <a:rPr lang="hu-HU" sz="1200" dirty="0">
                  <a:solidFill>
                    <a:schemeClr val="bg1"/>
                  </a:solidFill>
                </a:rPr>
                <a:t>Fotó: </a:t>
              </a:r>
              <a:r>
                <a:rPr lang="hu-HU" sz="1200" dirty="0" err="1">
                  <a:solidFill>
                    <a:schemeClr val="bg1"/>
                  </a:solidFill>
                </a:rPr>
                <a:t>Endrédi</a:t>
              </a:r>
              <a:r>
                <a:rPr lang="hu-HU" sz="1200" dirty="0">
                  <a:solidFill>
                    <a:schemeClr val="bg1"/>
                  </a:solidFill>
                </a:rPr>
                <a:t> Lajos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12" name="Kép 11" descr="A képen kültéri, növény, személy, fű látható&#10;&#10;Automatikusan generált leírás">
              <a:extLst>
                <a:ext uri="{FF2B5EF4-FFF2-40B4-BE49-F238E27FC236}">
                  <a16:creationId xmlns:a16="http://schemas.microsoft.com/office/drawing/2014/main" id="{167EDBBE-6023-C9C6-5977-57574F2E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0928" y="1594890"/>
              <a:ext cx="5141854" cy="3856391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  <p:pic>
        <p:nvPicPr>
          <p:cNvPr id="17" name="Kép 16" descr="A képen ég, kültéri, személy, felhő látható&#10;&#10;Automatikusan generált leírás">
            <a:extLst>
              <a:ext uri="{FF2B5EF4-FFF2-40B4-BE49-F238E27FC236}">
                <a16:creationId xmlns:a16="http://schemas.microsoft.com/office/drawing/2014/main" id="{D81A5603-AD37-22D6-F204-34CD4A13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28" y="2132984"/>
            <a:ext cx="5141854" cy="297758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9" name="Kép 18" descr="A képen térkép, Légi fotó, Madártávlat, légi látható&#10;&#10;Automatikusan generált leírás">
            <a:extLst>
              <a:ext uri="{FF2B5EF4-FFF2-40B4-BE49-F238E27FC236}">
                <a16:creationId xmlns:a16="http://schemas.microsoft.com/office/drawing/2014/main" id="{28D3B721-7B69-75D6-C376-E8853723C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698" y="1609929"/>
            <a:ext cx="4624313" cy="382631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u-HU" dirty="0"/>
              <a:t>16</a:t>
            </a:r>
            <a:endParaRPr lang="en-US" dirty="0"/>
          </a:p>
        </p:txBody>
      </p:sp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59088CB1-3AE7-CF9C-8DA6-60AD2DD67F43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Szöveg helye 4">
            <a:extLst>
              <a:ext uri="{FF2B5EF4-FFF2-40B4-BE49-F238E27FC236}">
                <a16:creationId xmlns:a16="http://schemas.microsoft.com/office/drawing/2014/main" id="{2828C2EF-DB29-09B2-A968-01A6E5D9C275}"/>
              </a:ext>
            </a:extLst>
          </p:cNvPr>
          <p:cNvSpPr txBox="1">
            <a:spLocks/>
          </p:cNvSpPr>
          <p:nvPr/>
        </p:nvSpPr>
        <p:spPr>
          <a:xfrm>
            <a:off x="165084" y="2187421"/>
            <a:ext cx="5141854" cy="3453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 err="1"/>
              <a:t>Halpern</a:t>
            </a:r>
            <a:r>
              <a:rPr lang="hu-HU" dirty="0"/>
              <a:t> Bálint biztosította a lehetőséget a kísérlethez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Beültetett jeladók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A viperák 80 cm hosszú mesterséges üregben a föld alatt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850 méterről még biztonságosan be tudtuk kapcsolni az adót,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-100 </a:t>
            </a:r>
            <a:r>
              <a:rPr lang="hu-HU" dirty="0" err="1"/>
              <a:t>dBm</a:t>
            </a:r>
            <a:r>
              <a:rPr lang="hu-HU" dirty="0"/>
              <a:t> erősségű jelet vettünk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3B06E7-3E5C-7246-2BC9-82AB1DA29286}"/>
              </a:ext>
            </a:extLst>
          </p:cNvPr>
          <p:cNvSpPr txBox="1">
            <a:spLocks/>
          </p:cNvSpPr>
          <p:nvPr/>
        </p:nvSpPr>
        <p:spPr>
          <a:xfrm>
            <a:off x="389218" y="234494"/>
            <a:ext cx="11413564" cy="1467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hu-HU" sz="4400" dirty="0"/>
              <a:t>Tesztelés a Rákosivipera-védelmi Központban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4993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u-HU" dirty="0"/>
              <a:t>17</a:t>
            </a:r>
            <a:endParaRPr lang="en-US" dirty="0"/>
          </a:p>
        </p:txBody>
      </p:sp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59088CB1-3AE7-CF9C-8DA6-60AD2DD67F43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Szöveg helye 4">
            <a:extLst>
              <a:ext uri="{FF2B5EF4-FFF2-40B4-BE49-F238E27FC236}">
                <a16:creationId xmlns:a16="http://schemas.microsoft.com/office/drawing/2014/main" id="{2828C2EF-DB29-09B2-A968-01A6E5D9C275}"/>
              </a:ext>
            </a:extLst>
          </p:cNvPr>
          <p:cNvSpPr txBox="1">
            <a:spLocks/>
          </p:cNvSpPr>
          <p:nvPr/>
        </p:nvSpPr>
        <p:spPr>
          <a:xfrm>
            <a:off x="389218" y="1837043"/>
            <a:ext cx="5569145" cy="3453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Inverz keresés – „radar üzemmód”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Csak hatótávon belül ad az adó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Nagy biztonsággal visszafogható az állat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Hibrid üzemmód: használható automatizált és kézi kereséssel is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Az adó aktív fogyasztása nélkül detektálható, ha az állat bizonyos megjelölt objektumok közelébe kerül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Pl.: költöző madarak adott területre visszatérésének detektálása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dirty="0"/>
              <a:t>Drónos megoldások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3B06E7-3E5C-7246-2BC9-82AB1DA29286}"/>
              </a:ext>
            </a:extLst>
          </p:cNvPr>
          <p:cNvSpPr txBox="1">
            <a:spLocks/>
          </p:cNvSpPr>
          <p:nvPr/>
        </p:nvSpPr>
        <p:spPr>
          <a:xfrm>
            <a:off x="389218" y="234494"/>
            <a:ext cx="11413564" cy="1467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hu-HU" sz="4400" dirty="0"/>
              <a:t>A távoli aktiváció által nyújtott további lehetőségek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43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94B490-98B2-6659-50EE-63A272A1F3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3" name="Kép 22" descr="A képen gerinctelen, pillangó, Lepkék és pillangók, rovar látható">
            <a:extLst>
              <a:ext uri="{FF2B5EF4-FFF2-40B4-BE49-F238E27FC236}">
                <a16:creationId xmlns:a16="http://schemas.microsoft.com/office/drawing/2014/main" id="{E7877984-FE1D-C4B5-878E-1B7630A83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48"/>
          <a:stretch/>
        </p:blipFill>
        <p:spPr>
          <a:xfrm>
            <a:off x="0" y="0"/>
            <a:ext cx="12192012" cy="3602558"/>
          </a:xfrm>
          <a:prstGeom prst="rect">
            <a:avLst/>
          </a:prstGeom>
          <a:effectLst>
            <a:outerShdw blurRad="114300" dist="38100" dir="2700000" algn="tl" rotWithShape="0">
              <a:prstClr val="black">
                <a:alpha val="26000"/>
              </a:prstClr>
            </a:outerShdw>
          </a:effectLst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E64656F4-1467-CE5F-CF85-F2767D8C5B31}"/>
              </a:ext>
            </a:extLst>
          </p:cNvPr>
          <p:cNvSpPr txBox="1">
            <a:spLocks/>
          </p:cNvSpPr>
          <p:nvPr/>
        </p:nvSpPr>
        <p:spPr>
          <a:xfrm>
            <a:off x="244769" y="749364"/>
            <a:ext cx="6611112" cy="897000"/>
          </a:xfrm>
          <a:prstGeom prst="rect">
            <a:avLst/>
          </a:prstGeom>
          <a:effectLst>
            <a:outerShdw blurRad="63500" sx="143000" sy="143000" algn="ctr" rotWithShape="0">
              <a:schemeClr val="tx1">
                <a:alpha val="76000"/>
              </a:scheme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hu-HU" sz="6600" dirty="0">
                <a:ln w="19050">
                  <a:noFill/>
                </a:ln>
                <a:effectLst>
                  <a:outerShdw blurRad="165100" sx="102000" sy="102000" algn="ctr" rotWithShape="0">
                    <a:prstClr val="black">
                      <a:alpha val="82000"/>
                    </a:prstClr>
                  </a:outerShdw>
                </a:effectLst>
              </a:rPr>
              <a:t>Kérdések</a:t>
            </a:r>
            <a:endParaRPr lang="en-US" dirty="0">
              <a:ln w="19050">
                <a:noFill/>
              </a:ln>
              <a:effectLst>
                <a:outerShdw blurRad="165100" sx="102000" sy="102000" algn="ctr" rotWithShape="0">
                  <a:prstClr val="black">
                    <a:alpha val="82000"/>
                  </a:prstClr>
                </a:outerShdw>
              </a:effectLst>
            </a:endParaRPr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04C3A271-DD1B-6381-3BBF-BBB459407E90}"/>
              </a:ext>
            </a:extLst>
          </p:cNvPr>
          <p:cNvSpPr txBox="1">
            <a:spLocks/>
          </p:cNvSpPr>
          <p:nvPr/>
        </p:nvSpPr>
        <p:spPr>
          <a:xfrm>
            <a:off x="514517" y="3042303"/>
            <a:ext cx="6341364" cy="2349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33000"/>
              </a:prst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hu-HU" sz="3600" b="1" dirty="0">
                <a:solidFill>
                  <a:schemeClr val="bg1"/>
                </a:solidFill>
              </a:rPr>
              <a:t>Elérhetőségeink: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info@telemetry.hu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3600" dirty="0">
                <a:solidFill>
                  <a:schemeClr val="bg1"/>
                </a:solidFill>
              </a:rPr>
              <a:t>www.telemetry.hu </a:t>
            </a:r>
          </a:p>
        </p:txBody>
      </p:sp>
      <p:sp>
        <p:nvSpPr>
          <p:cNvPr id="6" name="Élőláb helye 15">
            <a:extLst>
              <a:ext uri="{FF2B5EF4-FFF2-40B4-BE49-F238E27FC236}">
                <a16:creationId xmlns:a16="http://schemas.microsoft.com/office/drawing/2014/main" id="{7FF96FDC-4797-C305-91CE-AFD8D414212D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7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Kép 7" descr="A képen kültéri, ég, tél, hó látható&#10;&#10;Automatikusan generált leírás">
            <a:extLst>
              <a:ext uri="{FF2B5EF4-FFF2-40B4-BE49-F238E27FC236}">
                <a16:creationId xmlns:a16="http://schemas.microsoft.com/office/drawing/2014/main" id="{10372EDE-7F9C-35A6-BB93-37BA77208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48" y="226768"/>
            <a:ext cx="4560747" cy="353647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F08E9E30-06B4-3DB0-BA9D-82B878CFC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6079" y="2969242"/>
            <a:ext cx="4939916" cy="278742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5B7BD995-8FA8-6590-7C41-DC56B6FEB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967" y="3232436"/>
            <a:ext cx="2098089" cy="28873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53BF288A-D60B-DD9D-57CB-076ADE6AE6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28" t="6934" r="3801" b="7492"/>
          <a:stretch/>
        </p:blipFill>
        <p:spPr>
          <a:xfrm>
            <a:off x="8698018" y="3200361"/>
            <a:ext cx="3226356" cy="29194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8CA78FC1-204E-0518-BEAF-F149728184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82295" y="334251"/>
            <a:ext cx="2235969" cy="218874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4" name="Kép 3" descr="A képen computer, kültéri, számítógép, fű látható&#10;&#10;Automatikusan generált leírás">
            <a:extLst>
              <a:ext uri="{FF2B5EF4-FFF2-40B4-BE49-F238E27FC236}">
                <a16:creationId xmlns:a16="http://schemas.microsoft.com/office/drawing/2014/main" id="{E758E376-C326-2502-6DEA-6532BD564A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3670793" y="481335"/>
            <a:ext cx="3360402" cy="189457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9" name="Kép 18" descr="A képen kígyó látható&#10;&#10;Automatikusan generált leírás">
            <a:extLst>
              <a:ext uri="{FF2B5EF4-FFF2-40B4-BE49-F238E27FC236}">
                <a16:creationId xmlns:a16="http://schemas.microsoft.com/office/drawing/2014/main" id="{3C02F01C-69C3-3FCD-93FB-E527AE07EC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6336" y="383853"/>
            <a:ext cx="2180818" cy="337939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3481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806451F2-F460-DA47-50D3-1B6722FFF9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DC223F3-396E-8BF7-C367-5F872FC6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EF2901C6-FFE1-4D5A-6CE8-21D9E49CA4D9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u-HU" sz="1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400" dirty="0">
                <a:solidFill>
                  <a:schemeClr val="tx2"/>
                </a:solidFill>
              </a:rPr>
              <a:t>  |  </a:t>
            </a:r>
            <a:r>
              <a:rPr lang="hu-HU" sz="14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400" dirty="0">
                <a:solidFill>
                  <a:schemeClr val="tx2"/>
                </a:solidFill>
              </a:rPr>
              <a:t>  |  Wohlfart Richárd 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1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806451F2-F460-DA47-50D3-1B6722FFF9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DC223F3-396E-8BF7-C367-5F872FC65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9" name="Csoportba foglalás 78">
            <a:extLst>
              <a:ext uri="{FF2B5EF4-FFF2-40B4-BE49-F238E27FC236}">
                <a16:creationId xmlns:a16="http://schemas.microsoft.com/office/drawing/2014/main" id="{BFE4ABB6-1B05-6AAE-9197-0ECC4689F7C5}"/>
              </a:ext>
            </a:extLst>
          </p:cNvPr>
          <p:cNvGrpSpPr/>
          <p:nvPr/>
        </p:nvGrpSpPr>
        <p:grpSpPr>
          <a:xfrm>
            <a:off x="2270760" y="1795780"/>
            <a:ext cx="3342640" cy="485140"/>
            <a:chOff x="2270760" y="1795780"/>
            <a:chExt cx="3342640" cy="485140"/>
          </a:xfrm>
        </p:grpSpPr>
        <p:cxnSp>
          <p:nvCxnSpPr>
            <p:cNvPr id="7" name="Straight Connector 68">
              <a:extLst>
                <a:ext uri="{FF2B5EF4-FFF2-40B4-BE49-F238E27FC236}">
                  <a16:creationId xmlns:a16="http://schemas.microsoft.com/office/drawing/2014/main" id="{FA6FB70E-2EDA-8DBB-A305-DC781E5CE5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0760" y="1864360"/>
              <a:ext cx="3342640" cy="416560"/>
            </a:xfrm>
            <a:prstGeom prst="line">
              <a:avLst/>
            </a:prstGeom>
            <a:ln w="12700">
              <a:solidFill>
                <a:srgbClr val="0070C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9">
              <a:extLst>
                <a:ext uri="{FF2B5EF4-FFF2-40B4-BE49-F238E27FC236}">
                  <a16:creationId xmlns:a16="http://schemas.microsoft.com/office/drawing/2014/main" id="{C2BC1C6A-7336-478A-AFB6-AEDA82A637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0760" y="1795780"/>
              <a:ext cx="3342640" cy="408940"/>
            </a:xfrm>
            <a:prstGeom prst="line">
              <a:avLst/>
            </a:prstGeom>
            <a:ln w="127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Csoportba foglalás 79">
            <a:extLst>
              <a:ext uri="{FF2B5EF4-FFF2-40B4-BE49-F238E27FC236}">
                <a16:creationId xmlns:a16="http://schemas.microsoft.com/office/drawing/2014/main" id="{265C9A03-B5D6-49CE-A962-5C8DEDBAECEA}"/>
              </a:ext>
            </a:extLst>
          </p:cNvPr>
          <p:cNvGrpSpPr/>
          <p:nvPr/>
        </p:nvGrpSpPr>
        <p:grpSpPr>
          <a:xfrm>
            <a:off x="5745480" y="1158240"/>
            <a:ext cx="3941064" cy="1158240"/>
            <a:chOff x="5745480" y="1158240"/>
            <a:chExt cx="3941064" cy="1158240"/>
          </a:xfrm>
        </p:grpSpPr>
        <p:cxnSp>
          <p:nvCxnSpPr>
            <p:cNvPr id="17" name="Straight Connector 68">
              <a:extLst>
                <a:ext uri="{FF2B5EF4-FFF2-40B4-BE49-F238E27FC236}">
                  <a16:creationId xmlns:a16="http://schemas.microsoft.com/office/drawing/2014/main" id="{67D9D161-C976-45F3-4857-0A08E8BBA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5480" y="1219200"/>
              <a:ext cx="3941064" cy="1097280"/>
            </a:xfrm>
            <a:prstGeom prst="line">
              <a:avLst/>
            </a:prstGeom>
            <a:ln w="12700">
              <a:solidFill>
                <a:srgbClr val="0070C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69">
              <a:extLst>
                <a:ext uri="{FF2B5EF4-FFF2-40B4-BE49-F238E27FC236}">
                  <a16:creationId xmlns:a16="http://schemas.microsoft.com/office/drawing/2014/main" id="{D2C0D5DC-8745-5E8D-D356-3B4CC344F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45480" y="1158240"/>
              <a:ext cx="3941064" cy="1082040"/>
            </a:xfrm>
            <a:prstGeom prst="line">
              <a:avLst/>
            </a:prstGeom>
            <a:ln w="127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Csoportba foglalás 77">
            <a:extLst>
              <a:ext uri="{FF2B5EF4-FFF2-40B4-BE49-F238E27FC236}">
                <a16:creationId xmlns:a16="http://schemas.microsoft.com/office/drawing/2014/main" id="{3D6AB6F2-C205-B5C3-A633-D6DB5C3B2FD7}"/>
              </a:ext>
            </a:extLst>
          </p:cNvPr>
          <p:cNvGrpSpPr/>
          <p:nvPr/>
        </p:nvGrpSpPr>
        <p:grpSpPr>
          <a:xfrm>
            <a:off x="2080260" y="323088"/>
            <a:ext cx="7879080" cy="4077032"/>
            <a:chOff x="2080260" y="323088"/>
            <a:chExt cx="7879080" cy="4077032"/>
          </a:xfrm>
        </p:grpSpPr>
        <p:cxnSp>
          <p:nvCxnSpPr>
            <p:cNvPr id="28" name="Straight Connector 68">
              <a:extLst>
                <a:ext uri="{FF2B5EF4-FFF2-40B4-BE49-F238E27FC236}">
                  <a16:creationId xmlns:a16="http://schemas.microsoft.com/office/drawing/2014/main" id="{B09454BC-5349-6A44-3887-623042792F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80260" y="1335024"/>
              <a:ext cx="1927860" cy="2767584"/>
            </a:xfrm>
            <a:prstGeom prst="line">
              <a:avLst/>
            </a:prstGeom>
            <a:ln w="127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8">
              <a:extLst>
                <a:ext uri="{FF2B5EF4-FFF2-40B4-BE49-F238E27FC236}">
                  <a16:creationId xmlns:a16="http://schemas.microsoft.com/office/drawing/2014/main" id="{2E24B3EC-F99F-020F-E00C-98256C705B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2660" y="1335024"/>
              <a:ext cx="6289548" cy="2139696"/>
            </a:xfrm>
            <a:prstGeom prst="line">
              <a:avLst/>
            </a:prstGeom>
            <a:ln w="12700">
              <a:solidFill>
                <a:srgbClr val="0070C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68">
              <a:extLst>
                <a:ext uri="{FF2B5EF4-FFF2-40B4-BE49-F238E27FC236}">
                  <a16:creationId xmlns:a16="http://schemas.microsoft.com/office/drawing/2014/main" id="{DDEA248B-21C7-820C-CF26-0B6EC012C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8899" y="323088"/>
              <a:ext cx="4462341" cy="4077032"/>
            </a:xfrm>
            <a:prstGeom prst="line">
              <a:avLst/>
            </a:prstGeom>
            <a:ln w="12700"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68">
              <a:extLst>
                <a:ext uri="{FF2B5EF4-FFF2-40B4-BE49-F238E27FC236}">
                  <a16:creationId xmlns:a16="http://schemas.microsoft.com/office/drawing/2014/main" id="{D0A9E04E-3317-34AC-8FFF-B2C3847E9A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96528" y="323088"/>
              <a:ext cx="1162812" cy="2974848"/>
            </a:xfrm>
            <a:prstGeom prst="line">
              <a:avLst/>
            </a:prstGeom>
            <a:ln w="12700">
              <a:solidFill>
                <a:srgbClr val="0070C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Csoportba foglalás 74">
            <a:extLst>
              <a:ext uri="{FF2B5EF4-FFF2-40B4-BE49-F238E27FC236}">
                <a16:creationId xmlns:a16="http://schemas.microsoft.com/office/drawing/2014/main" id="{A47C0512-C0ED-7F12-B8E0-7D3CBE99B042}"/>
              </a:ext>
            </a:extLst>
          </p:cNvPr>
          <p:cNvGrpSpPr/>
          <p:nvPr/>
        </p:nvGrpSpPr>
        <p:grpSpPr>
          <a:xfrm>
            <a:off x="3728584" y="3324790"/>
            <a:ext cx="5498315" cy="2243918"/>
            <a:chOff x="3728584" y="3324790"/>
            <a:chExt cx="5498315" cy="2243918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47" name="Arc 7">
              <a:extLst>
                <a:ext uri="{FF2B5EF4-FFF2-40B4-BE49-F238E27FC236}">
                  <a16:creationId xmlns:a16="http://schemas.microsoft.com/office/drawing/2014/main" id="{A0BBD113-2E73-EFD7-9D00-B746AEE035DB}"/>
                </a:ext>
              </a:extLst>
            </p:cNvPr>
            <p:cNvSpPr/>
            <p:nvPr/>
          </p:nvSpPr>
          <p:spPr>
            <a:xfrm rot="2607684">
              <a:off x="8661169" y="3324790"/>
              <a:ext cx="565730" cy="585060"/>
            </a:xfrm>
            <a:prstGeom prst="arc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8" name="Arc 33">
              <a:extLst>
                <a:ext uri="{FF2B5EF4-FFF2-40B4-BE49-F238E27FC236}">
                  <a16:creationId xmlns:a16="http://schemas.microsoft.com/office/drawing/2014/main" id="{A2A39241-1B5E-52B9-1108-C0161F1E0B08}"/>
                </a:ext>
              </a:extLst>
            </p:cNvPr>
            <p:cNvSpPr/>
            <p:nvPr/>
          </p:nvSpPr>
          <p:spPr>
            <a:xfrm rot="13637576">
              <a:off x="8387488" y="3323565"/>
              <a:ext cx="565730" cy="585060"/>
            </a:xfrm>
            <a:prstGeom prst="arc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69" name="Arc 7">
              <a:extLst>
                <a:ext uri="{FF2B5EF4-FFF2-40B4-BE49-F238E27FC236}">
                  <a16:creationId xmlns:a16="http://schemas.microsoft.com/office/drawing/2014/main" id="{135C3ACC-D0A9-AE77-219E-4A969DC9DBDA}"/>
                </a:ext>
              </a:extLst>
            </p:cNvPr>
            <p:cNvSpPr/>
            <p:nvPr/>
          </p:nvSpPr>
          <p:spPr>
            <a:xfrm rot="2607684">
              <a:off x="4343118" y="4299807"/>
              <a:ext cx="1226977" cy="1268901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0" name="Arc 33">
              <a:extLst>
                <a:ext uri="{FF2B5EF4-FFF2-40B4-BE49-F238E27FC236}">
                  <a16:creationId xmlns:a16="http://schemas.microsoft.com/office/drawing/2014/main" id="{961993DE-0567-528F-0FBA-2561F32C1EFC}"/>
                </a:ext>
              </a:extLst>
            </p:cNvPr>
            <p:cNvSpPr/>
            <p:nvPr/>
          </p:nvSpPr>
          <p:spPr>
            <a:xfrm rot="13637576">
              <a:off x="3749546" y="4297151"/>
              <a:ext cx="1226977" cy="1268901"/>
            </a:xfrm>
            <a:prstGeom prst="arc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AFF6E91B-B459-99E7-8CB0-5FB6B240F392}"/>
              </a:ext>
            </a:extLst>
          </p:cNvPr>
          <p:cNvGrpSpPr/>
          <p:nvPr/>
        </p:nvGrpSpPr>
        <p:grpSpPr>
          <a:xfrm>
            <a:off x="3385386" y="3166548"/>
            <a:ext cx="5994521" cy="2745346"/>
            <a:chOff x="3385386" y="3166548"/>
            <a:chExt cx="5994521" cy="2745346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52" name="Arc 31">
              <a:extLst>
                <a:ext uri="{FF2B5EF4-FFF2-40B4-BE49-F238E27FC236}">
                  <a16:creationId xmlns:a16="http://schemas.microsoft.com/office/drawing/2014/main" id="{CE5EC41E-88AD-C95E-AE44-B26702382594}"/>
                </a:ext>
              </a:extLst>
            </p:cNvPr>
            <p:cNvSpPr/>
            <p:nvPr/>
          </p:nvSpPr>
          <p:spPr>
            <a:xfrm rot="2607684">
              <a:off x="8508158" y="3166548"/>
              <a:ext cx="871749" cy="901536"/>
            </a:xfrm>
            <a:prstGeom prst="arc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53" name="Arc 34">
              <a:extLst>
                <a:ext uri="{FF2B5EF4-FFF2-40B4-BE49-F238E27FC236}">
                  <a16:creationId xmlns:a16="http://schemas.microsoft.com/office/drawing/2014/main" id="{73DD8100-8D7E-1F41-3E6B-312C38DB7F49}"/>
                </a:ext>
              </a:extLst>
            </p:cNvPr>
            <p:cNvSpPr/>
            <p:nvPr/>
          </p:nvSpPr>
          <p:spPr>
            <a:xfrm rot="13757465">
              <a:off x="8234476" y="3165323"/>
              <a:ext cx="871749" cy="901536"/>
            </a:xfrm>
            <a:prstGeom prst="arc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1" name="Arc 31">
              <a:extLst>
                <a:ext uri="{FF2B5EF4-FFF2-40B4-BE49-F238E27FC236}">
                  <a16:creationId xmlns:a16="http://schemas.microsoft.com/office/drawing/2014/main" id="{BD251EC4-46B0-8E9B-F337-5F50E4F10F87}"/>
                </a:ext>
              </a:extLst>
            </p:cNvPr>
            <p:cNvSpPr/>
            <p:nvPr/>
          </p:nvSpPr>
          <p:spPr>
            <a:xfrm rot="2607684">
              <a:off x="4011260" y="3956606"/>
              <a:ext cx="1890683" cy="1955288"/>
            </a:xfrm>
            <a:prstGeom prst="arc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2" name="Arc 34">
              <a:extLst>
                <a:ext uri="{FF2B5EF4-FFF2-40B4-BE49-F238E27FC236}">
                  <a16:creationId xmlns:a16="http://schemas.microsoft.com/office/drawing/2014/main" id="{D6F8C92A-85E7-8870-D1F2-B0AB9723B8F6}"/>
                </a:ext>
              </a:extLst>
            </p:cNvPr>
            <p:cNvSpPr/>
            <p:nvPr/>
          </p:nvSpPr>
          <p:spPr>
            <a:xfrm rot="13757465">
              <a:off x="3417688" y="3953950"/>
              <a:ext cx="1890683" cy="1955288"/>
            </a:xfrm>
            <a:prstGeom prst="arc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</p:grpSp>
      <p:grpSp>
        <p:nvGrpSpPr>
          <p:cNvPr id="77" name="Csoportba foglalás 76">
            <a:extLst>
              <a:ext uri="{FF2B5EF4-FFF2-40B4-BE49-F238E27FC236}">
                <a16:creationId xmlns:a16="http://schemas.microsoft.com/office/drawing/2014/main" id="{8CCD842B-AA5E-1390-C2DE-70A3B3E008BB}"/>
              </a:ext>
            </a:extLst>
          </p:cNvPr>
          <p:cNvGrpSpPr/>
          <p:nvPr/>
        </p:nvGrpSpPr>
        <p:grpSpPr>
          <a:xfrm>
            <a:off x="3055291" y="2983751"/>
            <a:ext cx="6498169" cy="3250059"/>
            <a:chOff x="3055291" y="2983751"/>
            <a:chExt cx="6498169" cy="3250059"/>
          </a:xfrm>
          <a:effectLst>
            <a:glow rad="2286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57" name="Arc 32">
              <a:extLst>
                <a:ext uri="{FF2B5EF4-FFF2-40B4-BE49-F238E27FC236}">
                  <a16:creationId xmlns:a16="http://schemas.microsoft.com/office/drawing/2014/main" id="{665A34E5-97C3-1AEA-1A1B-ABC7D3852823}"/>
                </a:ext>
              </a:extLst>
            </p:cNvPr>
            <p:cNvSpPr/>
            <p:nvPr/>
          </p:nvSpPr>
          <p:spPr>
            <a:xfrm rot="2607684">
              <a:off x="8361430" y="2983751"/>
              <a:ext cx="1192030" cy="1232761"/>
            </a:xfrm>
            <a:prstGeom prst="arc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58" name="Arc 35">
              <a:extLst>
                <a:ext uri="{FF2B5EF4-FFF2-40B4-BE49-F238E27FC236}">
                  <a16:creationId xmlns:a16="http://schemas.microsoft.com/office/drawing/2014/main" id="{846B2A6F-2E68-9EE2-6F40-8247F603D01A}"/>
                </a:ext>
              </a:extLst>
            </p:cNvPr>
            <p:cNvSpPr/>
            <p:nvPr/>
          </p:nvSpPr>
          <p:spPr>
            <a:xfrm rot="13699901">
              <a:off x="8087749" y="2982526"/>
              <a:ext cx="1192030" cy="1232761"/>
            </a:xfrm>
            <a:prstGeom prst="arc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3" name="Arc 32">
              <a:extLst>
                <a:ext uri="{FF2B5EF4-FFF2-40B4-BE49-F238E27FC236}">
                  <a16:creationId xmlns:a16="http://schemas.microsoft.com/office/drawing/2014/main" id="{572F4F3A-0163-5A6B-2C24-99F41D7183BC}"/>
                </a:ext>
              </a:extLst>
            </p:cNvPr>
            <p:cNvSpPr/>
            <p:nvPr/>
          </p:nvSpPr>
          <p:spPr>
            <a:xfrm rot="2607684">
              <a:off x="3693032" y="3560148"/>
              <a:ext cx="2585323" cy="2673662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74" name="Arc 35">
              <a:extLst>
                <a:ext uri="{FF2B5EF4-FFF2-40B4-BE49-F238E27FC236}">
                  <a16:creationId xmlns:a16="http://schemas.microsoft.com/office/drawing/2014/main" id="{3B146F5A-7CDC-DE20-9BF4-D06F97BFBE5B}"/>
                </a:ext>
              </a:extLst>
            </p:cNvPr>
            <p:cNvSpPr/>
            <p:nvPr/>
          </p:nvSpPr>
          <p:spPr>
            <a:xfrm rot="13699901">
              <a:off x="3099460" y="3557492"/>
              <a:ext cx="2585323" cy="2673662"/>
            </a:xfrm>
            <a:prstGeom prst="arc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ln>
                  <a:solidFill>
                    <a:schemeClr val="bg1"/>
                  </a:solidFill>
                </a:ln>
              </a:endParaRPr>
            </a:p>
          </p:txBody>
        </p:sp>
      </p:grpSp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1AACFA0F-B5D9-8007-F990-3BD02F85811B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hu-HU" sz="14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400" dirty="0">
                <a:solidFill>
                  <a:schemeClr val="tx2"/>
                </a:solidFill>
              </a:rPr>
              <a:t>  |  </a:t>
            </a:r>
            <a:r>
              <a:rPr lang="hu-HU" sz="1400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400" dirty="0">
                <a:solidFill>
                  <a:schemeClr val="tx2"/>
                </a:solidFill>
              </a:rPr>
              <a:t>  |  Wohlfart Richárd 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04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 descr="A képen háromlábú állvány látható&#10;&#10;Automatikusan generált leírás">
            <a:extLst>
              <a:ext uri="{FF2B5EF4-FFF2-40B4-BE49-F238E27FC236}">
                <a16:creationId xmlns:a16="http://schemas.microsoft.com/office/drawing/2014/main" id="{8EDB98F5-5D36-16D6-0CA8-821E4E3BE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44513" y="-1966"/>
            <a:ext cx="2985247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A08FD5-D15D-35B8-F294-C01BA163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07" y="348266"/>
            <a:ext cx="6459093" cy="1572768"/>
          </a:xfrm>
        </p:spPr>
        <p:txBody>
          <a:bodyPr/>
          <a:lstStyle/>
          <a:p>
            <a:r>
              <a:rPr lang="hu-HU" dirty="0"/>
              <a:t>Az automatizált rendszer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2805CC9-928C-FB17-9260-5C748807C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808" y="2353007"/>
            <a:ext cx="6459093" cy="338277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Forgómotoros antennarendszer 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Többcsatornás vevőkészülék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Vezérlőszoftver és modem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2400" dirty="0"/>
              <a:t>Kézivevő </a:t>
            </a:r>
            <a:r>
              <a:rPr lang="hu-HU" sz="2400" dirty="0" err="1"/>
              <a:t>androidos</a:t>
            </a:r>
            <a:r>
              <a:rPr lang="hu-HU" sz="2400" dirty="0"/>
              <a:t> alkalmazással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2400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Richárd Wohlfart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7" name="Kép 16" descr="A képen elektronika, szöveg, erősítő, áramkör látható&#10;&#10;Automatikusan generált leírás">
            <a:extLst>
              <a:ext uri="{FF2B5EF4-FFF2-40B4-BE49-F238E27FC236}">
                <a16:creationId xmlns:a16="http://schemas.microsoft.com/office/drawing/2014/main" id="{1D46D54D-23D7-31EE-847A-D7350BFAB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8811" y="4376890"/>
            <a:ext cx="3939026" cy="2792545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C6674616-3683-F3A8-4CB4-C41300B86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056978" y="2283024"/>
            <a:ext cx="2058526" cy="304456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0FE537F-63AD-A03C-77E3-6EF775F25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2"/>
          <a:stretch/>
        </p:blipFill>
        <p:spPr>
          <a:xfrm>
            <a:off x="6068811" y="313500"/>
            <a:ext cx="3986943" cy="2147075"/>
          </a:xfrm>
          <a:prstGeom prst="rect">
            <a:avLst/>
          </a:prstGeom>
          <a:ln w="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6208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6D2813B5-46B1-0F6C-480B-9A3C5A888E7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pic>
        <p:nvPicPr>
          <p:cNvPr id="19" name="Kép 18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1F61D116-0CE6-531E-B84C-56987BEA5E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9A08FD5-D15D-35B8-F294-C01BA163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936" y="-469392"/>
            <a:ext cx="7242048" cy="1572768"/>
          </a:xfrm>
        </p:spPr>
        <p:txBody>
          <a:bodyPr/>
          <a:lstStyle/>
          <a:p>
            <a:r>
              <a:rPr lang="hu-HU" dirty="0"/>
              <a:t>A jeladók</a:t>
            </a:r>
            <a:endParaRPr lang="en-US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2805CC9-928C-FB17-9260-5C748807C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1331" y="1281368"/>
            <a:ext cx="6459093" cy="449668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868 MHz ISM sávban működnek, az optimális antennaméret kicsi, 80-120 mm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+10 </a:t>
            </a:r>
            <a:r>
              <a:rPr lang="hu-HU" sz="1600" dirty="0" err="1"/>
              <a:t>dBm</a:t>
            </a:r>
            <a:r>
              <a:rPr lang="hu-HU" sz="1600" dirty="0"/>
              <a:t> kisugárzott teljesítmény, -40 és -20 </a:t>
            </a:r>
            <a:r>
              <a:rPr lang="hu-HU" sz="1600" dirty="0" err="1"/>
              <a:t>dBm</a:t>
            </a:r>
            <a:r>
              <a:rPr lang="hu-HU" sz="1600" dirty="0"/>
              <a:t> a szokásos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Akár 0.2 grammos adó is készíthető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Tetszőlegesen programozhatóak a jeladók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Sok típusban cserélhető az elem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Tudunk készíteni testüregbe beültethető jeladókat</a:t>
            </a:r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Elemfeszültség, hőmérséklet, fény, nedvesség és másik egyed közelségének detektálásáról szenzor adatokat küldhetnek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C29C991-BB5E-9C1F-B92C-972BD0DA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8A7CE-F400-7B46-9E16-10D36E8C32F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Élőláb helye 15">
            <a:extLst>
              <a:ext uri="{FF2B5EF4-FFF2-40B4-BE49-F238E27FC236}">
                <a16:creationId xmlns:a16="http://schemas.microsoft.com/office/drawing/2014/main" id="{E0C7DBB2-5A6F-B4E1-7FE9-D1CC18E70656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1C9BC274-DBFB-0DA1-629F-8F97BAC6EDDD}"/>
              </a:ext>
            </a:extLst>
          </p:cNvPr>
          <p:cNvGrpSpPr/>
          <p:nvPr/>
        </p:nvGrpSpPr>
        <p:grpSpPr>
          <a:xfrm>
            <a:off x="164298" y="142876"/>
            <a:ext cx="3245345" cy="6034876"/>
            <a:chOff x="164298" y="142876"/>
            <a:chExt cx="3245345" cy="6034876"/>
          </a:xfrm>
        </p:grpSpPr>
        <p:grpSp>
          <p:nvGrpSpPr>
            <p:cNvPr id="8" name="Csoportba foglalás 7">
              <a:extLst>
                <a:ext uri="{FF2B5EF4-FFF2-40B4-BE49-F238E27FC236}">
                  <a16:creationId xmlns:a16="http://schemas.microsoft.com/office/drawing/2014/main" id="{CB968EFF-D8E7-44C5-ADF5-3765DB84D15B}"/>
                </a:ext>
              </a:extLst>
            </p:cNvPr>
            <p:cNvGrpSpPr/>
            <p:nvPr/>
          </p:nvGrpSpPr>
          <p:grpSpPr>
            <a:xfrm>
              <a:off x="164298" y="142876"/>
              <a:ext cx="3245345" cy="3850511"/>
              <a:chOff x="153045" y="142876"/>
              <a:chExt cx="3523602" cy="4180655"/>
            </a:xfrm>
          </p:grpSpPr>
          <p:grpSp>
            <p:nvGrpSpPr>
              <p:cNvPr id="7" name="Csoportba foglalás 6">
                <a:extLst>
                  <a:ext uri="{FF2B5EF4-FFF2-40B4-BE49-F238E27FC236}">
                    <a16:creationId xmlns:a16="http://schemas.microsoft.com/office/drawing/2014/main" id="{CC68321C-A476-A014-BA33-7ACF5200A643}"/>
                  </a:ext>
                </a:extLst>
              </p:cNvPr>
              <p:cNvGrpSpPr/>
              <p:nvPr/>
            </p:nvGrpSpPr>
            <p:grpSpPr>
              <a:xfrm>
                <a:off x="153045" y="142876"/>
                <a:ext cx="3523602" cy="4180655"/>
                <a:chOff x="153045" y="142876"/>
                <a:chExt cx="3523602" cy="4180655"/>
              </a:xfrm>
            </p:grpSpPr>
            <p:pic>
              <p:nvPicPr>
                <p:cNvPr id="9" name="Kép 8">
                  <a:extLst>
                    <a:ext uri="{FF2B5EF4-FFF2-40B4-BE49-F238E27FC236}">
                      <a16:creationId xmlns:a16="http://schemas.microsoft.com/office/drawing/2014/main" id="{53BF288A-D60B-DD9D-57CB-076ADE6AE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56" r="102" b="5183"/>
                <a:stretch/>
              </p:blipFill>
              <p:spPr>
                <a:xfrm>
                  <a:off x="154682" y="142876"/>
                  <a:ext cx="3521965" cy="2226126"/>
                </a:xfrm>
                <a:prstGeom prst="rect">
                  <a:avLst/>
                </a:prstGeom>
                <a:ln w="38100">
                  <a:solidFill>
                    <a:schemeClr val="bg1"/>
                  </a:solidFill>
                </a:ln>
              </p:spPr>
            </p:pic>
            <p:pic>
              <p:nvPicPr>
                <p:cNvPr id="11" name="Kép 10">
                  <a:extLst>
                    <a:ext uri="{FF2B5EF4-FFF2-40B4-BE49-F238E27FC236}">
                      <a16:creationId xmlns:a16="http://schemas.microsoft.com/office/drawing/2014/main" id="{44ED7465-E2A8-9AF5-A4F2-F34EA6CD2E6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 rotWithShape="1">
                <a:blip r:embed="rId6"/>
                <a:srcRect t="20273" b="9633"/>
                <a:stretch/>
              </p:blipFill>
              <p:spPr>
                <a:xfrm>
                  <a:off x="153045" y="2576153"/>
                  <a:ext cx="3521965" cy="1747378"/>
                </a:xfrm>
                <a:prstGeom prst="rect">
                  <a:avLst/>
                </a:prstGeom>
                <a:ln w="38100">
                  <a:solidFill>
                    <a:schemeClr val="bg1"/>
                  </a:solidFill>
                </a:ln>
              </p:spPr>
            </p:pic>
          </p:grpSp>
          <p:sp>
            <p:nvSpPr>
              <p:cNvPr id="12" name="Ellipszis 11">
                <a:extLst>
                  <a:ext uri="{FF2B5EF4-FFF2-40B4-BE49-F238E27FC236}">
                    <a16:creationId xmlns:a16="http://schemas.microsoft.com/office/drawing/2014/main" id="{929E7FAE-C7B3-A990-D419-6AE68D212673}"/>
                  </a:ext>
                </a:extLst>
              </p:cNvPr>
              <p:cNvSpPr/>
              <p:nvPr/>
            </p:nvSpPr>
            <p:spPr>
              <a:xfrm>
                <a:off x="1732532" y="2994221"/>
                <a:ext cx="712565" cy="621358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Kép 12">
              <a:extLst>
                <a:ext uri="{FF2B5EF4-FFF2-40B4-BE49-F238E27FC236}">
                  <a16:creationId xmlns:a16="http://schemas.microsoft.com/office/drawing/2014/main" id="{D8869C4B-2803-4308-F4C7-A82036B6DFB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7"/>
            <a:srcRect l="6164" t="6262" r="10444" b="8968"/>
            <a:stretch/>
          </p:blipFill>
          <p:spPr>
            <a:xfrm>
              <a:off x="165806" y="4184179"/>
              <a:ext cx="3243837" cy="1993573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BE1E55A8-961C-F41C-81BE-63AB84E239DF}"/>
              </a:ext>
            </a:extLst>
          </p:cNvPr>
          <p:cNvGrpSpPr/>
          <p:nvPr/>
        </p:nvGrpSpPr>
        <p:grpSpPr>
          <a:xfrm>
            <a:off x="153175" y="142876"/>
            <a:ext cx="3245345" cy="6027052"/>
            <a:chOff x="164298" y="142877"/>
            <a:chExt cx="3245345" cy="6027052"/>
          </a:xfrm>
        </p:grpSpPr>
        <p:grpSp>
          <p:nvGrpSpPr>
            <p:cNvPr id="18" name="Csoportba foglalás 17">
              <a:extLst>
                <a:ext uri="{FF2B5EF4-FFF2-40B4-BE49-F238E27FC236}">
                  <a16:creationId xmlns:a16="http://schemas.microsoft.com/office/drawing/2014/main" id="{616AF915-6D62-5F78-1083-B6DA8FBF9390}"/>
                </a:ext>
              </a:extLst>
            </p:cNvPr>
            <p:cNvGrpSpPr/>
            <p:nvPr/>
          </p:nvGrpSpPr>
          <p:grpSpPr>
            <a:xfrm>
              <a:off x="164298" y="2318315"/>
              <a:ext cx="3243837" cy="3851614"/>
              <a:chOff x="153045" y="2504837"/>
              <a:chExt cx="3521965" cy="4181852"/>
            </a:xfrm>
          </p:grpSpPr>
          <p:pic>
            <p:nvPicPr>
              <p:cNvPr id="20" name="Kép 19">
                <a:extLst>
                  <a:ext uri="{FF2B5EF4-FFF2-40B4-BE49-F238E27FC236}">
                    <a16:creationId xmlns:a16="http://schemas.microsoft.com/office/drawing/2014/main" id="{04340628-8804-4339-238B-ADCDC53DE4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0886" b="12826"/>
              <a:stretch/>
            </p:blipFill>
            <p:spPr>
              <a:xfrm>
                <a:off x="153045" y="4671532"/>
                <a:ext cx="3521965" cy="2015157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pic>
            <p:nvPicPr>
              <p:cNvPr id="21" name="Kép 20">
                <a:extLst>
                  <a:ext uri="{FF2B5EF4-FFF2-40B4-BE49-F238E27FC236}">
                    <a16:creationId xmlns:a16="http://schemas.microsoft.com/office/drawing/2014/main" id="{2D3BB5F7-1DBB-FAE6-600E-7A384E648461}"/>
                  </a:ext>
                </a:extLst>
              </p:cNvPr>
              <p:cNvPicPr preferRelativeResize="0">
                <a:picLocks/>
              </p:cNvPicPr>
              <p:nvPr/>
            </p:nvPicPr>
            <p:blipFill rotWithShape="1">
              <a:blip r:embed="rId9"/>
              <a:srcRect l="11449" t="9827" b="24021"/>
              <a:stretch/>
            </p:blipFill>
            <p:spPr>
              <a:xfrm>
                <a:off x="153045" y="2504837"/>
                <a:ext cx="3520328" cy="197238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</p:grpSp>
        <p:pic>
          <p:nvPicPr>
            <p:cNvPr id="17" name="Kép 16">
              <a:extLst>
                <a:ext uri="{FF2B5EF4-FFF2-40B4-BE49-F238E27FC236}">
                  <a16:creationId xmlns:a16="http://schemas.microsoft.com/office/drawing/2014/main" id="{19340713-2C20-EDED-4AC2-3B060E74A303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/>
            <a:srcRect t="8969" b="8969"/>
            <a:stretch/>
          </p:blipFill>
          <p:spPr>
            <a:xfrm>
              <a:off x="165806" y="142877"/>
              <a:ext cx="3243837" cy="1996468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3306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08508D95-79B7-C6BE-279C-91821CA3A99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pic>
        <p:nvPicPr>
          <p:cNvPr id="5" name="Kép 4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F395CCD6-8F92-8BC7-28BD-CC7154BDD2C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sp>
        <p:nvSpPr>
          <p:cNvPr id="13" name="Szöveg helye 4">
            <a:extLst>
              <a:ext uri="{FF2B5EF4-FFF2-40B4-BE49-F238E27FC236}">
                <a16:creationId xmlns:a16="http://schemas.microsoft.com/office/drawing/2014/main" id="{9ECAE124-3B0D-303A-450F-E005440EDE78}"/>
              </a:ext>
            </a:extLst>
          </p:cNvPr>
          <p:cNvSpPr txBox="1">
            <a:spLocks/>
          </p:cNvSpPr>
          <p:nvPr/>
        </p:nvSpPr>
        <p:spPr>
          <a:xfrm>
            <a:off x="165084" y="1944191"/>
            <a:ext cx="5232169" cy="4496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/>
              <a:t>Az utófeldolgozás során matematikai módszerekkel pontosítjuk az eredményeket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/>
              <a:t>Kalibrációs mérések alapján korrigáljuk a méréseket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/>
              <a:t>Előállnak a javított időbélyegezett  pozícióadatok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/>
              <a:t>A rendszer pontosságának köszönhetően, a területhasználat finom részletei is láthatóak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/>
              <a:t>Részletesebb képet mutat, mint a minmál konvex poligon alkalmazása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/>
              <a:t>Mozgáspályák meghatározása is lehetséges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/>
              <a:t>Állatok mozgásának animált megjelenítése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1600" b="1" dirty="0"/>
          </a:p>
          <a:p>
            <a:pPr>
              <a:spcAft>
                <a:spcPts val="1800"/>
              </a:spcAft>
            </a:pPr>
            <a:endParaRPr lang="hu-HU" sz="1600" b="1" dirty="0"/>
          </a:p>
          <a:p>
            <a:pPr>
              <a:spcAft>
                <a:spcPts val="1800"/>
              </a:spcAft>
            </a:pPr>
            <a:endParaRPr lang="hu-HU" sz="16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1600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hu-HU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u-HU" dirty="0"/>
              <a:t>7</a:t>
            </a:r>
            <a:endParaRPr lang="en-US" dirty="0"/>
          </a:p>
        </p:txBody>
      </p:sp>
      <p:pic>
        <p:nvPicPr>
          <p:cNvPr id="4" name="Kép 3" descr="A képen képernyőkép, zöld látható&#10;&#10;Automatikusan generált leírás">
            <a:extLst>
              <a:ext uri="{FF2B5EF4-FFF2-40B4-BE49-F238E27FC236}">
                <a16:creationId xmlns:a16="http://schemas.microsoft.com/office/drawing/2014/main" id="{5D389C0A-EA0A-87D0-4A5B-8277D4115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652" y="1107175"/>
            <a:ext cx="5947129" cy="4643649"/>
          </a:xfrm>
          <a:prstGeom prst="rect">
            <a:avLst/>
          </a:prstGeom>
        </p:spPr>
      </p:pic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59088CB1-3AE7-CF9C-8DA6-60AD2DD67F43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668B1D69-3758-7775-51AB-820731CAC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1339" y="1107175"/>
            <a:ext cx="6055753" cy="4643649"/>
          </a:xfrm>
          <a:prstGeom prst="rect">
            <a:avLst/>
          </a:prstGeom>
        </p:spPr>
      </p:pic>
      <p:pic>
        <p:nvPicPr>
          <p:cNvPr id="9" name="kisbalaton-anim-sm">
            <a:hlinkClick r:id="" action="ppaction://media"/>
            <a:extLst>
              <a:ext uri="{FF2B5EF4-FFF2-40B4-BE49-F238E27FC236}">
                <a16:creationId xmlns:a16="http://schemas.microsoft.com/office/drawing/2014/main" id="{9412BC99-857F-15D0-7662-88AE829C86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15" end="50992.333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42639" y="1107173"/>
            <a:ext cx="4643649" cy="4643649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4EA317BD-F299-9959-6811-BE9FACEAEC4C}"/>
              </a:ext>
            </a:extLst>
          </p:cNvPr>
          <p:cNvGrpSpPr/>
          <p:nvPr/>
        </p:nvGrpSpPr>
        <p:grpSpPr>
          <a:xfrm>
            <a:off x="6693660" y="1107173"/>
            <a:ext cx="4271110" cy="4514273"/>
            <a:chOff x="6943251" y="1397121"/>
            <a:chExt cx="4271110" cy="4514273"/>
          </a:xfrm>
        </p:grpSpPr>
        <p:pic>
          <p:nvPicPr>
            <p:cNvPr id="11" name="Kép 10" descr="A képen zöld, fű, Színesség, képernyőkép látható&#10;&#10;Automatikusan generált leírás">
              <a:extLst>
                <a:ext uri="{FF2B5EF4-FFF2-40B4-BE49-F238E27FC236}">
                  <a16:creationId xmlns:a16="http://schemas.microsoft.com/office/drawing/2014/main" id="{E2CC8FA6-A3CB-ADFC-7041-681FB0CDD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4831" r="16034" b="29774"/>
            <a:stretch/>
          </p:blipFill>
          <p:spPr>
            <a:xfrm>
              <a:off x="7213750" y="1397121"/>
              <a:ext cx="4000611" cy="4063758"/>
            </a:xfrm>
            <a:prstGeom prst="rect">
              <a:avLst/>
            </a:prstGeom>
          </p:spPr>
        </p:pic>
        <p:sp>
          <p:nvSpPr>
            <p:cNvPr id="12" name="Élőláb helye 15">
              <a:extLst>
                <a:ext uri="{FF2B5EF4-FFF2-40B4-BE49-F238E27FC236}">
                  <a16:creationId xmlns:a16="http://schemas.microsoft.com/office/drawing/2014/main" id="{1C80F3D9-7B9E-40D8-F040-8FAEDDBE78DE}"/>
                </a:ext>
              </a:extLst>
            </p:cNvPr>
            <p:cNvSpPr txBox="1">
              <a:spLocks/>
            </p:cNvSpPr>
            <p:nvPr/>
          </p:nvSpPr>
          <p:spPr>
            <a:xfrm>
              <a:off x="6943251" y="5546269"/>
              <a:ext cx="4271110" cy="36512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hu-HU" sz="1200" dirty="0">
                  <a:solidFill>
                    <a:schemeClr val="bg1"/>
                  </a:solidFill>
                </a:rPr>
                <a:t>3 északi pocok területhasználatának 5 napos vizsgálata. Miklós Péter kutatócsoportjának eredménye. 2024. 07.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itle 3">
            <a:extLst>
              <a:ext uri="{FF2B5EF4-FFF2-40B4-BE49-F238E27FC236}">
                <a16:creationId xmlns:a16="http://schemas.microsoft.com/office/drawing/2014/main" id="{56F0213D-23FC-09B4-25AA-4295CAC6A451}"/>
              </a:ext>
            </a:extLst>
          </p:cNvPr>
          <p:cNvSpPr txBox="1">
            <a:spLocks/>
          </p:cNvSpPr>
          <p:nvPr/>
        </p:nvSpPr>
        <p:spPr>
          <a:xfrm>
            <a:off x="389219" y="86058"/>
            <a:ext cx="4861626" cy="15862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hu-HU" dirty="0"/>
              <a:t>Az adatok kiértékelése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8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60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3725E5C4-4D07-AB97-B1C8-304D27B33F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pic>
        <p:nvPicPr>
          <p:cNvPr id="7" name="Kép 6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8284B8DA-BF25-498D-1F47-B6A2FE2A75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328FD2-C467-9ED1-1223-8F5D74856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39" y="1643178"/>
            <a:ext cx="8656322" cy="3571643"/>
          </a:xfrm>
        </p:spPr>
        <p:txBody>
          <a:bodyPr anchor="ctr"/>
          <a:lstStyle/>
          <a:p>
            <a:pPr algn="ctr"/>
            <a:r>
              <a:rPr lang="hu-HU" sz="8000" dirty="0"/>
              <a:t>Az utóbbi év eredményei</a:t>
            </a:r>
            <a:endParaRPr lang="en-US" sz="8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u-HU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86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Kép 50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C7D8056B-F402-A1E6-8FC9-8CBB6E471CE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47" y="-102658"/>
            <a:ext cx="3501216" cy="8043334"/>
          </a:xfrm>
          <a:prstGeom prst="rect">
            <a:avLst/>
          </a:prstGeom>
        </p:spPr>
      </p:pic>
      <p:pic>
        <p:nvPicPr>
          <p:cNvPr id="52" name="Kép 51" descr="A képen vázlat, fekete-fehér, művészet, háromlábú állvány látható&#10;&#10;Automatikusan generált leírás">
            <a:extLst>
              <a:ext uri="{FF2B5EF4-FFF2-40B4-BE49-F238E27FC236}">
                <a16:creationId xmlns:a16="http://schemas.microsoft.com/office/drawing/2014/main" id="{93D1D057-07E1-C4C9-B7FB-8E81E05285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45496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88848" y="1769220"/>
            <a:ext cx="2587351" cy="59439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AF8C-E5B0-295D-88A6-261C60A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hu-HU" dirty="0"/>
              <a:t>9</a:t>
            </a:r>
            <a:endParaRPr lang="en-US" dirty="0"/>
          </a:p>
        </p:txBody>
      </p:sp>
      <p:sp>
        <p:nvSpPr>
          <p:cNvPr id="2" name="Élőláb helye 15">
            <a:extLst>
              <a:ext uri="{FF2B5EF4-FFF2-40B4-BE49-F238E27FC236}">
                <a16:creationId xmlns:a16="http://schemas.microsoft.com/office/drawing/2014/main" id="{59088CB1-3AE7-CF9C-8DA6-60AD2DD67F43}"/>
              </a:ext>
            </a:extLst>
          </p:cNvPr>
          <p:cNvSpPr txBox="1">
            <a:spLocks/>
          </p:cNvSpPr>
          <p:nvPr/>
        </p:nvSpPr>
        <p:spPr>
          <a:xfrm>
            <a:off x="227838" y="6350000"/>
            <a:ext cx="634136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16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info@telemetry.hu</a:t>
            </a:r>
            <a:r>
              <a:rPr lang="hu-HU" sz="1600" dirty="0">
                <a:solidFill>
                  <a:schemeClr val="bg1"/>
                </a:solidFill>
              </a:rPr>
              <a:t>  |  </a:t>
            </a:r>
            <a:r>
              <a:rPr lang="hu-HU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www.telemetry.hu</a:t>
            </a:r>
            <a:r>
              <a:rPr lang="hu-HU" sz="1600" dirty="0">
                <a:solidFill>
                  <a:schemeClr val="bg1"/>
                </a:solidFill>
              </a:rPr>
              <a:t>  |  Wohlfart Richárd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Szöveg helye 4">
            <a:extLst>
              <a:ext uri="{FF2B5EF4-FFF2-40B4-BE49-F238E27FC236}">
                <a16:creationId xmlns:a16="http://schemas.microsoft.com/office/drawing/2014/main" id="{2828C2EF-DB29-09B2-A968-01A6E5D9C275}"/>
              </a:ext>
            </a:extLst>
          </p:cNvPr>
          <p:cNvSpPr txBox="1">
            <a:spLocks/>
          </p:cNvSpPr>
          <p:nvPr/>
        </p:nvSpPr>
        <p:spPr>
          <a:xfrm>
            <a:off x="165084" y="2306453"/>
            <a:ext cx="5232169" cy="44966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A videón látható amikor az állatok közel kerülnek egymáshoz (~1m méter távolság)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/>
              <a:t>Történik-e interakció közöttük?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b="1" dirty="0" err="1"/>
              <a:t>Near</a:t>
            </a:r>
            <a:r>
              <a:rPr lang="hu-HU" sz="1600" b="1" dirty="0"/>
              <a:t> </a:t>
            </a:r>
            <a:r>
              <a:rPr lang="hu-HU" sz="1600" b="1" dirty="0" err="1"/>
              <a:t>Field</a:t>
            </a:r>
            <a:r>
              <a:rPr lang="hu-HU" sz="1600" b="1" dirty="0"/>
              <a:t> </a:t>
            </a:r>
            <a:r>
              <a:rPr lang="hu-HU" sz="1600" b="1" dirty="0" err="1"/>
              <a:t>Detector</a:t>
            </a:r>
            <a:endParaRPr lang="hu-HU" sz="1600" b="1" dirty="0"/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Új szenzoros módszer az állatok közelségének detektálására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Használható szülő-utód kapcsolat követésére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Egyéb objektumok is megjelölhetőek: fészek, járat </a:t>
            </a:r>
            <a:r>
              <a:rPr lang="hu-HU" sz="1600" dirty="0" err="1"/>
              <a:t>stb</a:t>
            </a:r>
            <a:r>
              <a:rPr lang="hu-HU" sz="1600" dirty="0"/>
              <a:t>…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hu-HU" sz="1600" dirty="0"/>
              <a:t>Az adók közti távolság mérésének hibája kisebb, mint az abszolút mérésé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3B06E7-3E5C-7246-2BC9-82AB1DA29286}"/>
              </a:ext>
            </a:extLst>
          </p:cNvPr>
          <p:cNvSpPr txBox="1">
            <a:spLocks/>
          </p:cNvSpPr>
          <p:nvPr/>
        </p:nvSpPr>
        <p:spPr>
          <a:xfrm>
            <a:off x="389219" y="-286683"/>
            <a:ext cx="4861626" cy="23988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hu-HU" sz="4400" dirty="0"/>
              <a:t>Állatok közelségének detektálása</a:t>
            </a:r>
            <a:endParaRPr lang="en-US" sz="4400" dirty="0"/>
          </a:p>
        </p:txBody>
      </p:sp>
      <p:grpSp>
        <p:nvGrpSpPr>
          <p:cNvPr id="50" name="Csoportba foglalás 49">
            <a:extLst>
              <a:ext uri="{FF2B5EF4-FFF2-40B4-BE49-F238E27FC236}">
                <a16:creationId xmlns:a16="http://schemas.microsoft.com/office/drawing/2014/main" id="{C77DDD58-CC88-6198-3BA7-4ED5BBA0D08E}"/>
              </a:ext>
            </a:extLst>
          </p:cNvPr>
          <p:cNvGrpSpPr/>
          <p:nvPr/>
        </p:nvGrpSpPr>
        <p:grpSpPr>
          <a:xfrm>
            <a:off x="5790695" y="879207"/>
            <a:ext cx="6016722" cy="4991100"/>
            <a:chOff x="5460512" y="879207"/>
            <a:chExt cx="6016722" cy="4991100"/>
          </a:xfrm>
        </p:grpSpPr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DF867AFF-4E80-F760-C116-F12C5AB3B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460512" y="879207"/>
              <a:ext cx="6016722" cy="4991100"/>
            </a:xfrm>
            <a:prstGeom prst="rect">
              <a:avLst/>
            </a:prstGeom>
          </p:spPr>
        </p:pic>
        <p:sp>
          <p:nvSpPr>
            <p:cNvPr id="10" name="Szövegdoboz 9">
              <a:extLst>
                <a:ext uri="{FF2B5EF4-FFF2-40B4-BE49-F238E27FC236}">
                  <a16:creationId xmlns:a16="http://schemas.microsoft.com/office/drawing/2014/main" id="{7BB93C92-EBBD-0A6E-7B69-5C10257594F2}"/>
                </a:ext>
              </a:extLst>
            </p:cNvPr>
            <p:cNvSpPr txBox="1"/>
            <p:nvPr/>
          </p:nvSpPr>
          <p:spPr>
            <a:xfrm>
              <a:off x="5790695" y="5082298"/>
              <a:ext cx="1228024" cy="646331"/>
            </a:xfrm>
            <a:prstGeom prst="rect">
              <a:avLst/>
            </a:prstGeom>
            <a:noFill/>
            <a:ln w="28575">
              <a:solidFill>
                <a:srgbClr val="1C4C3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hu-HU" dirty="0" err="1"/>
                <a:t>Near</a:t>
              </a:r>
              <a:r>
                <a:rPr lang="hu-HU" dirty="0"/>
                <a:t> </a:t>
              </a:r>
              <a:r>
                <a:rPr lang="hu-HU" dirty="0" err="1"/>
                <a:t>field</a:t>
              </a:r>
              <a:r>
                <a:rPr lang="hu-HU" dirty="0"/>
                <a:t> </a:t>
              </a:r>
              <a:r>
                <a:rPr lang="hu-HU" dirty="0" err="1"/>
                <a:t>detector</a:t>
              </a:r>
              <a:endParaRPr lang="en-US" dirty="0"/>
            </a:p>
          </p:txBody>
        </p:sp>
        <p:sp>
          <p:nvSpPr>
            <p:cNvPr id="11" name="Nyíl: jobbra mutató 10">
              <a:extLst>
                <a:ext uri="{FF2B5EF4-FFF2-40B4-BE49-F238E27FC236}">
                  <a16:creationId xmlns:a16="http://schemas.microsoft.com/office/drawing/2014/main" id="{6FD9F98A-0417-307B-7AF1-016A67BDF966}"/>
                </a:ext>
              </a:extLst>
            </p:cNvPr>
            <p:cNvSpPr/>
            <p:nvPr/>
          </p:nvSpPr>
          <p:spPr>
            <a:xfrm rot="16200000">
              <a:off x="5974899" y="4291758"/>
              <a:ext cx="859617" cy="526077"/>
            </a:xfrm>
            <a:prstGeom prst="rightArrow">
              <a:avLst>
                <a:gd name="adj1" fmla="val 21886"/>
                <a:gd name="adj2" fmla="val 68132"/>
              </a:avLst>
            </a:prstGeom>
            <a:ln w="28575">
              <a:solidFill>
                <a:srgbClr val="1C4C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540ACC26-F9B6-4F54-C713-6482E26D30D2}"/>
                </a:ext>
              </a:extLst>
            </p:cNvPr>
            <p:cNvSpPr txBox="1"/>
            <p:nvPr/>
          </p:nvSpPr>
          <p:spPr>
            <a:xfrm>
              <a:off x="6667746" y="4400907"/>
              <a:ext cx="844138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hu-HU" sz="1400" dirty="0"/>
                <a:t>+20 mg</a:t>
              </a:r>
              <a:endParaRPr lang="en-US" sz="1400" dirty="0"/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62EDD45C-9CC2-64BB-20D1-D9DCF0FEC67D}"/>
                </a:ext>
              </a:extLst>
            </p:cNvPr>
            <p:cNvSpPr txBox="1"/>
            <p:nvPr/>
          </p:nvSpPr>
          <p:spPr>
            <a:xfrm>
              <a:off x="9233296" y="5082298"/>
              <a:ext cx="1228024" cy="646331"/>
            </a:xfrm>
            <a:prstGeom prst="rect">
              <a:avLst/>
            </a:prstGeom>
            <a:noFill/>
            <a:ln w="28575">
              <a:solidFill>
                <a:srgbClr val="1C4C3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hu-HU" dirty="0" err="1"/>
                <a:t>Near</a:t>
              </a:r>
              <a:r>
                <a:rPr lang="hu-HU" dirty="0"/>
                <a:t> </a:t>
              </a:r>
              <a:r>
                <a:rPr lang="hu-HU" dirty="0" err="1"/>
                <a:t>field</a:t>
              </a:r>
              <a:r>
                <a:rPr lang="hu-HU" dirty="0"/>
                <a:t> </a:t>
              </a:r>
              <a:r>
                <a:rPr lang="hu-HU" dirty="0" err="1"/>
                <a:t>detector</a:t>
              </a:r>
              <a:endParaRPr lang="en-US" dirty="0"/>
            </a:p>
          </p:txBody>
        </p:sp>
        <p:sp>
          <p:nvSpPr>
            <p:cNvPr id="14" name="Nyíl: jobbra mutató 13">
              <a:extLst>
                <a:ext uri="{FF2B5EF4-FFF2-40B4-BE49-F238E27FC236}">
                  <a16:creationId xmlns:a16="http://schemas.microsoft.com/office/drawing/2014/main" id="{D906FEA0-EDD4-CD28-A425-3797FFE9BBC0}"/>
                </a:ext>
              </a:extLst>
            </p:cNvPr>
            <p:cNvSpPr/>
            <p:nvPr/>
          </p:nvSpPr>
          <p:spPr>
            <a:xfrm rot="16200000">
              <a:off x="9417500" y="4291758"/>
              <a:ext cx="859617" cy="526077"/>
            </a:xfrm>
            <a:prstGeom prst="rightArrow">
              <a:avLst>
                <a:gd name="adj1" fmla="val 21886"/>
                <a:gd name="adj2" fmla="val 68132"/>
              </a:avLst>
            </a:prstGeom>
            <a:ln w="28575">
              <a:solidFill>
                <a:srgbClr val="1C4C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DD46433F-656E-FD71-33BC-101427F4AFBE}"/>
                </a:ext>
              </a:extLst>
            </p:cNvPr>
            <p:cNvSpPr txBox="1"/>
            <p:nvPr/>
          </p:nvSpPr>
          <p:spPr>
            <a:xfrm>
              <a:off x="10110347" y="4400907"/>
              <a:ext cx="844138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hu-HU" sz="1400" dirty="0"/>
                <a:t>+20 mg</a:t>
              </a:r>
              <a:endParaRPr lang="en-US" sz="1400" dirty="0"/>
            </a:p>
          </p:txBody>
        </p:sp>
        <p:grpSp>
          <p:nvGrpSpPr>
            <p:cNvPr id="25" name="Csoportba foglalás 24">
              <a:extLst>
                <a:ext uri="{FF2B5EF4-FFF2-40B4-BE49-F238E27FC236}">
                  <a16:creationId xmlns:a16="http://schemas.microsoft.com/office/drawing/2014/main" id="{D6489BA7-42B0-0F92-B419-26C5D82658D9}"/>
                </a:ext>
              </a:extLst>
            </p:cNvPr>
            <p:cNvGrpSpPr/>
            <p:nvPr/>
          </p:nvGrpSpPr>
          <p:grpSpPr>
            <a:xfrm rot="1221937">
              <a:off x="6543741" y="1273671"/>
              <a:ext cx="1774135" cy="1735849"/>
              <a:chOff x="6300426" y="1401012"/>
              <a:chExt cx="1899765" cy="1858768"/>
            </a:xfrm>
          </p:grpSpPr>
          <p:sp>
            <p:nvSpPr>
              <p:cNvPr id="22" name="Arc 7">
                <a:extLst>
                  <a:ext uri="{FF2B5EF4-FFF2-40B4-BE49-F238E27FC236}">
                    <a16:creationId xmlns:a16="http://schemas.microsoft.com/office/drawing/2014/main" id="{AFBB6BED-D5B0-07C2-EDEC-FF53A76C3B38}"/>
                  </a:ext>
                </a:extLst>
              </p:cNvPr>
              <p:cNvSpPr/>
              <p:nvPr/>
            </p:nvSpPr>
            <p:spPr>
              <a:xfrm rot="3534915">
                <a:off x="6480235" y="1749001"/>
                <a:ext cx="1076967" cy="1100721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3" name="Arc 7">
                <a:extLst>
                  <a:ext uri="{FF2B5EF4-FFF2-40B4-BE49-F238E27FC236}">
                    <a16:creationId xmlns:a16="http://schemas.microsoft.com/office/drawing/2014/main" id="{C90FB3F9-97F9-BD3D-0DEA-3CAFCD80E463}"/>
                  </a:ext>
                </a:extLst>
              </p:cNvPr>
              <p:cNvSpPr/>
              <p:nvPr/>
            </p:nvSpPr>
            <p:spPr>
              <a:xfrm rot="3534915">
                <a:off x="6384271" y="1557492"/>
                <a:ext cx="1478629" cy="1511242"/>
              </a:xfrm>
              <a:prstGeom prst="arc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4" name="Arc 7">
                <a:extLst>
                  <a:ext uri="{FF2B5EF4-FFF2-40B4-BE49-F238E27FC236}">
                    <a16:creationId xmlns:a16="http://schemas.microsoft.com/office/drawing/2014/main" id="{955AEBD6-885A-A411-2F3C-E4737E9E9C4E}"/>
                  </a:ext>
                </a:extLst>
              </p:cNvPr>
              <p:cNvSpPr/>
              <p:nvPr/>
            </p:nvSpPr>
            <p:spPr>
              <a:xfrm rot="3534915">
                <a:off x="6320925" y="1380513"/>
                <a:ext cx="1858768" cy="1899765"/>
              </a:xfrm>
              <a:prstGeom prst="arc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grpSp>
          <p:nvGrpSpPr>
            <p:cNvPr id="26" name="Csoportba foglalás 25">
              <a:extLst>
                <a:ext uri="{FF2B5EF4-FFF2-40B4-BE49-F238E27FC236}">
                  <a16:creationId xmlns:a16="http://schemas.microsoft.com/office/drawing/2014/main" id="{62A95A9A-AC88-131A-958F-3EE7F9574E92}"/>
                </a:ext>
              </a:extLst>
            </p:cNvPr>
            <p:cNvGrpSpPr/>
            <p:nvPr/>
          </p:nvGrpSpPr>
          <p:grpSpPr>
            <a:xfrm rot="21205881" flipH="1">
              <a:off x="9299901" y="1570232"/>
              <a:ext cx="1899765" cy="1858768"/>
              <a:chOff x="6300426" y="1401012"/>
              <a:chExt cx="1899765" cy="1858768"/>
            </a:xfrm>
          </p:grpSpPr>
          <p:sp>
            <p:nvSpPr>
              <p:cNvPr id="27" name="Arc 7">
                <a:extLst>
                  <a:ext uri="{FF2B5EF4-FFF2-40B4-BE49-F238E27FC236}">
                    <a16:creationId xmlns:a16="http://schemas.microsoft.com/office/drawing/2014/main" id="{C1E100AE-9A77-FFAA-6A64-5C16CBC0E790}"/>
                  </a:ext>
                </a:extLst>
              </p:cNvPr>
              <p:cNvSpPr/>
              <p:nvPr/>
            </p:nvSpPr>
            <p:spPr>
              <a:xfrm rot="3534915">
                <a:off x="6480235" y="1749001"/>
                <a:ext cx="1076967" cy="1100721"/>
              </a:xfrm>
              <a:prstGeom prst="arc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8" name="Arc 7">
                <a:extLst>
                  <a:ext uri="{FF2B5EF4-FFF2-40B4-BE49-F238E27FC236}">
                    <a16:creationId xmlns:a16="http://schemas.microsoft.com/office/drawing/2014/main" id="{83CCDEBB-94EA-F487-D4A5-537ED729DCE6}"/>
                  </a:ext>
                </a:extLst>
              </p:cNvPr>
              <p:cNvSpPr/>
              <p:nvPr/>
            </p:nvSpPr>
            <p:spPr>
              <a:xfrm rot="3534915">
                <a:off x="6384271" y="1557492"/>
                <a:ext cx="1478629" cy="1511242"/>
              </a:xfrm>
              <a:prstGeom prst="arc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9" name="Arc 7">
                <a:extLst>
                  <a:ext uri="{FF2B5EF4-FFF2-40B4-BE49-F238E27FC236}">
                    <a16:creationId xmlns:a16="http://schemas.microsoft.com/office/drawing/2014/main" id="{9AA4D2C7-6495-C7BF-C367-8968D9285F42}"/>
                  </a:ext>
                </a:extLst>
              </p:cNvPr>
              <p:cNvSpPr/>
              <p:nvPr/>
            </p:nvSpPr>
            <p:spPr>
              <a:xfrm rot="3534915">
                <a:off x="6320925" y="1380513"/>
                <a:ext cx="1858768" cy="1899765"/>
              </a:xfrm>
              <a:prstGeom prst="arc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cxnSp>
          <p:nvCxnSpPr>
            <p:cNvPr id="31" name="Egyenes összekötő nyíllal 30">
              <a:extLst>
                <a:ext uri="{FF2B5EF4-FFF2-40B4-BE49-F238E27FC236}">
                  <a16:creationId xmlns:a16="http://schemas.microsoft.com/office/drawing/2014/main" id="{35BC6F41-D194-1EFB-31D2-7B8CF4907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9471" y="2953559"/>
              <a:ext cx="2337263" cy="853464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gyenes összekötő nyíllal 41">
              <a:extLst>
                <a:ext uri="{FF2B5EF4-FFF2-40B4-BE49-F238E27FC236}">
                  <a16:creationId xmlns:a16="http://schemas.microsoft.com/office/drawing/2014/main" id="{69CFDC42-5CF0-2F72-E28B-71D91D03127E}"/>
                </a:ext>
              </a:extLst>
            </p:cNvPr>
            <p:cNvCxnSpPr>
              <a:cxnSpLocks/>
            </p:cNvCxnSpPr>
            <p:nvPr/>
          </p:nvCxnSpPr>
          <p:spPr>
            <a:xfrm>
              <a:off x="8303094" y="2781612"/>
              <a:ext cx="1225527" cy="89442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Jobb oldali kapcsos zárójel 47">
              <a:extLst>
                <a:ext uri="{FF2B5EF4-FFF2-40B4-BE49-F238E27FC236}">
                  <a16:creationId xmlns:a16="http://schemas.microsoft.com/office/drawing/2014/main" id="{26BD06AA-B384-C08F-D0E8-E3DD1DD68CE9}"/>
                </a:ext>
              </a:extLst>
            </p:cNvPr>
            <p:cNvSpPr/>
            <p:nvPr/>
          </p:nvSpPr>
          <p:spPr>
            <a:xfrm rot="16200000">
              <a:off x="8787913" y="58127"/>
              <a:ext cx="224628" cy="2880367"/>
            </a:xfrm>
            <a:prstGeom prst="rightBrace">
              <a:avLst>
                <a:gd name="adj1" fmla="val 8333"/>
                <a:gd name="adj2" fmla="val 50289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Szövegdoboz 48">
              <a:extLst>
                <a:ext uri="{FF2B5EF4-FFF2-40B4-BE49-F238E27FC236}">
                  <a16:creationId xmlns:a16="http://schemas.microsoft.com/office/drawing/2014/main" id="{7C41642E-7EB0-8137-8728-E31EAEA7B4E9}"/>
                </a:ext>
              </a:extLst>
            </p:cNvPr>
            <p:cNvSpPr txBox="1"/>
            <p:nvPr/>
          </p:nvSpPr>
          <p:spPr>
            <a:xfrm>
              <a:off x="7972560" y="1023735"/>
              <a:ext cx="1886594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hu-HU" sz="1400" dirty="0"/>
                <a:t>Állítható 10 – 50 cm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5807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Custom 14">
      <a:dk1>
        <a:srgbClr val="000000"/>
      </a:dk1>
      <a:lt1>
        <a:srgbClr val="FFFFFF"/>
      </a:lt1>
      <a:dk2>
        <a:srgbClr val="1C4C3C"/>
      </a:dk2>
      <a:lt2>
        <a:srgbClr val="E7E6E6"/>
      </a:lt2>
      <a:accent1>
        <a:srgbClr val="8FA971"/>
      </a:accent1>
      <a:accent2>
        <a:srgbClr val="345496"/>
      </a:accent2>
      <a:accent3>
        <a:srgbClr val="BD7B28"/>
      </a:accent3>
      <a:accent4>
        <a:srgbClr val="00698A"/>
      </a:accent4>
      <a:accent5>
        <a:srgbClr val="648260"/>
      </a:accent5>
      <a:accent6>
        <a:srgbClr val="F1EAE0"/>
      </a:accent6>
      <a:hlink>
        <a:srgbClr val="1B4C3C"/>
      </a:hlink>
      <a:folHlink>
        <a:srgbClr val="BD7B27"/>
      </a:folHlink>
    </a:clrScheme>
    <a:fontScheme name="Custom 14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-Course-Presentation__Win32_SW_v15" id="{2C9DFD55-A638-4F93-8FB2-21CFF204D143}" vid="{DA5D547E-0C12-4C38-92D7-DC23D24655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B385D8-F902-4922-8FBA-406E7ED219F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65AE5F-E0C7-443C-9CED-36FB3B770C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66DFBA-374C-41C2-B90E-F32A24B2E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Nature course presentation</Template>
  <TotalTime>4349</TotalTime>
  <Words>822</Words>
  <Application>Microsoft Office PowerPoint</Application>
  <PresentationFormat>Szélesvásznú</PresentationFormat>
  <Paragraphs>137</Paragraphs>
  <Slides>18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3" baseType="lpstr">
      <vt:lpstr>Arial</vt:lpstr>
      <vt:lpstr>Avenir Next LT Pro</vt:lpstr>
      <vt:lpstr>Calibri</vt:lpstr>
      <vt:lpstr>Sabon Next LT</vt:lpstr>
      <vt:lpstr>Office-téma</vt:lpstr>
      <vt:lpstr>Újszerű automatizált rádiótelemetriás rendszer az etológiai és ökológiai kutatásokban</vt:lpstr>
      <vt:lpstr>PowerPoint-bemutató</vt:lpstr>
      <vt:lpstr>PowerPoint-bemutató</vt:lpstr>
      <vt:lpstr>PowerPoint-bemutató</vt:lpstr>
      <vt:lpstr>Az automatizált rendszer</vt:lpstr>
      <vt:lpstr>A jeladók</vt:lpstr>
      <vt:lpstr>PowerPoint-bemutató</vt:lpstr>
      <vt:lpstr>Az utóbbi év eredményei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Rádiótelemetriás nyomkövető rendszer vezérlőszoftverének fejlesztése</dc:title>
  <dc:creator>Wohlfart Richárd</dc:creator>
  <cp:lastModifiedBy>Wohlfart Richárd</cp:lastModifiedBy>
  <cp:revision>728</cp:revision>
  <dcterms:created xsi:type="dcterms:W3CDTF">2023-06-05T17:38:23Z</dcterms:created>
  <dcterms:modified xsi:type="dcterms:W3CDTF">2024-11-21T23:47:56Z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